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728" r:id="rId4"/>
  </p:sldMasterIdLst>
  <p:notesMasterIdLst>
    <p:notesMasterId r:id="rId45"/>
  </p:notesMasterIdLst>
  <p:handoutMasterIdLst>
    <p:handoutMasterId r:id="rId46"/>
  </p:handoutMasterIdLst>
  <p:sldIdLst>
    <p:sldId id="256" r:id="rId5"/>
    <p:sldId id="2134805649" r:id="rId6"/>
    <p:sldId id="1907" r:id="rId7"/>
    <p:sldId id="295" r:id="rId8"/>
    <p:sldId id="1877" r:id="rId9"/>
    <p:sldId id="1463" r:id="rId10"/>
    <p:sldId id="1500" r:id="rId11"/>
    <p:sldId id="1468" r:id="rId12"/>
    <p:sldId id="2134805651" r:id="rId13"/>
    <p:sldId id="1866" r:id="rId14"/>
    <p:sldId id="1876" r:id="rId15"/>
    <p:sldId id="1879" r:id="rId16"/>
    <p:sldId id="1890" r:id="rId17"/>
    <p:sldId id="1909" r:id="rId18"/>
    <p:sldId id="1472" r:id="rId19"/>
    <p:sldId id="1492" r:id="rId20"/>
    <p:sldId id="1959" r:id="rId21"/>
    <p:sldId id="1867" r:id="rId22"/>
    <p:sldId id="1498" r:id="rId23"/>
    <p:sldId id="1471" r:id="rId24"/>
    <p:sldId id="1499" r:id="rId25"/>
    <p:sldId id="2641" r:id="rId26"/>
    <p:sldId id="2631" r:id="rId27"/>
    <p:sldId id="2632" r:id="rId28"/>
    <p:sldId id="2636" r:id="rId29"/>
    <p:sldId id="2639" r:id="rId30"/>
    <p:sldId id="2640" r:id="rId31"/>
    <p:sldId id="1870" r:id="rId32"/>
    <p:sldId id="1491" r:id="rId33"/>
    <p:sldId id="1489" r:id="rId34"/>
    <p:sldId id="1488" r:id="rId35"/>
    <p:sldId id="1888" r:id="rId36"/>
    <p:sldId id="1891" r:id="rId37"/>
    <p:sldId id="1897" r:id="rId38"/>
    <p:sldId id="1898" r:id="rId39"/>
    <p:sldId id="1911" r:id="rId40"/>
    <p:sldId id="1947" r:id="rId41"/>
    <p:sldId id="1918" r:id="rId42"/>
    <p:sldId id="1948" r:id="rId43"/>
    <p:sldId id="2134805650" r:id="rId44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404" userDrawn="1">
          <p15:clr>
            <a:srgbClr val="A4A3A4"/>
          </p15:clr>
        </p15:guide>
        <p15:guide id="2" orient="horz" pos="1619" userDrawn="1">
          <p15:clr>
            <a:srgbClr val="A4A3A4"/>
          </p15:clr>
        </p15:guide>
        <p15:guide id="3" pos="993" userDrawn="1">
          <p15:clr>
            <a:srgbClr val="A4A3A4"/>
          </p15:clr>
        </p15:guide>
        <p15:guide id="4" pos="4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0078D4"/>
    <a:srgbClr val="C73ECC"/>
    <a:srgbClr val="FF5C39"/>
    <a:srgbClr val="F5C7BB"/>
    <a:srgbClr val="000000"/>
    <a:srgbClr val="0D0B11"/>
    <a:srgbClr val="243A5E"/>
    <a:srgbClr val="ABAB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E0C498-DC75-49BB-A087-B56F63A7AA22}" v="86" dt="2023-08-30T06:39:20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3697" autoAdjust="0"/>
  </p:normalViewPr>
  <p:slideViewPr>
    <p:cSldViewPr snapToGrid="0">
      <p:cViewPr varScale="1">
        <p:scale>
          <a:sx n="100" d="100"/>
          <a:sy n="100" d="100"/>
        </p:scale>
        <p:origin x="834" y="78"/>
      </p:cViewPr>
      <p:guideLst>
        <p:guide pos="6404"/>
        <p:guide orient="horz" pos="1619"/>
        <p:guide pos="993"/>
        <p:guide pos="4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F7-4F9D-AE87-09D74B62765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F7-4F9D-AE87-09D74B62765B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F7-4F9D-AE87-09D74B62765B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F7-4F9D-AE87-09D74B6276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C7-4223-A3CE-34A224A10752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C7-4223-A3CE-34A224A10752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C7-4223-A3CE-34A224A10752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C7-4223-A3CE-34A224A107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3737942031280038"/>
          <c:y val="0.10068362796012095"/>
          <c:w val="0.44690252977031902"/>
          <c:h val="0.8615600115548336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853-4C86-9E2F-353C03A201B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853-4C86-9E2F-353C03A201B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853-4C86-9E2F-353C03A201B8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853-4C86-9E2F-353C03A20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rgbClr val="8DC8E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41-402D-B68F-F5885B13975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2857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41-402D-B68F-F5885B13975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41-402D-B68F-F5885B13975E}"/>
              </c:ext>
            </c:extLst>
          </c:dPt>
          <c:cat>
            <c:strRef>
              <c:f>Sheet1!$A$2:$A$4</c:f>
              <c:strCache>
                <c:ptCount val="2"/>
                <c:pt idx="0">
                  <c:v>Challenge</c:v>
                </c:pt>
                <c:pt idx="1">
                  <c:v>Hour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C41-402D-B68F-F5885B139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60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bg1"/>
              </a:solidFill>
            </a:rPr>
            <a:t>75 </a:t>
          </a:r>
          <a:br>
            <a:rPr lang="en-US" sz="1400" dirty="0">
              <a:solidFill>
                <a:schemeClr val="bg1"/>
              </a:solidFill>
            </a:rPr>
          </a:br>
          <a:r>
            <a:rPr lang="en-US" sz="1400" dirty="0">
              <a:solidFill>
                <a:schemeClr val="bg1"/>
              </a:solidFill>
            </a:rPr>
            <a:t>minutes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0.31567</cdr:x>
      <cdr:y>0.46757</cdr:y>
    </cdr:from>
    <cdr:to>
      <cdr:x>0.68433</cdr:x>
      <cdr:y>0.89347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B42EC79-032F-4608-BC46-F537941538F9}"/>
            </a:ext>
          </a:extLst>
        </cdr:cNvPr>
        <cdr:cNvSpPr txBox="1"/>
      </cdr:nvSpPr>
      <cdr:spPr>
        <a:xfrm xmlns:a="http://schemas.openxmlformats.org/drawingml/2006/main">
          <a:off x="936976" y="925236"/>
          <a:ext cx="1094263" cy="8427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3200" dirty="0">
              <a:solidFill>
                <a:schemeClr val="tx1"/>
              </a:solidFill>
            </a:rPr>
            <a:t>60 </a:t>
          </a:r>
          <a:br>
            <a:rPr lang="en-US" sz="1400" dirty="0">
              <a:solidFill>
                <a:schemeClr val="tx1"/>
              </a:solidFill>
            </a:rPr>
          </a:br>
          <a:r>
            <a:rPr lang="en-US" sz="1400" dirty="0">
              <a:solidFill>
                <a:schemeClr val="tx1"/>
              </a:solidFill>
            </a:rPr>
            <a:t>minutes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7/2/2025 7:58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load-testing/overview-what-is-azure-load-testi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4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about Deployment Jobs Strategies, seehttps://docs.microsoft.com/azure/devops/pipelines/process/deployment-jobs?view=azure-devops#deployment-strategies.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By using this strategy, you can roll out the changes to a small subset of servers first. The </a:t>
            </a:r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canary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 deployment strategy is an advanced deployment strategy that helps mitigate the risk involved in rolling out new versions of applications.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As you gain more confidence in the new version, you can release it to more servers in your infrastructure and route more traffic to it.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strategy: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canary: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increments: [ number ]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preDeploy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# See pool schema.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- script: [ script | bash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pwsh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powershell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checkout | task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templateReference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]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deploy: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# See pool schema.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routeTraffic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postRouteTraffic: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on: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failure: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pool: [ server | pool ] 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success: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pool: [ server | pool ] 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...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12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69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9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9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16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labs are updated on a regular basis. For the latest information please visit: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https://microsoftlearning.github.io/AZ400-DesigningandImplementingMicrosoftDevOpsSolutions/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2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tool or technique that can be leveraged when working with SQL Server or Azure SQL Database in CI/CD pipelines is custom scripts such as PowerShell, Bash, or SQL scripts that automate database deployment tasks in CI/CD pipelines.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64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7/2/2025 7:56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36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Azure Load Testing: https://docs.microsoft.com/en-us/azure/load-testing/overview-what-is-azure-load-testing 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Azure Load Testing is a fully managed load-testing service that enables you to generate high-scale load.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The service simulates traffic for your applications, helping you to optimize application performance, scalability, or capacity.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create a load test using existing test scripts based on Apache JMeter. Azure Load Testing abstracts the infrastructure to run your JMeter script and load test your application.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For Azure-based applications, Azure Load Testing collects detailed resource metrics to help you </a:t>
            </a:r>
            <a:r>
              <a:rPr lang="en-US" b="0" i="0" dirty="0">
                <a:effectLst/>
                <a:latin typeface="adobe-clean"/>
                <a:hlinkClick r:id="rId3"/>
              </a:rPr>
              <a:t>identify performance bottlenecks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 (https://docs.microsoft.com/en-us/azure/load-testing/tutorial-identify-bottlenecks-azure-portal) across your Azure application components.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 </a:t>
            </a:r>
            <a:r>
              <a:rPr lang="en-US" b="0" i="0" dirty="0">
                <a:effectLst/>
                <a:latin typeface="adobe-clean"/>
                <a:hlinkClick r:id="rId3"/>
              </a:rPr>
              <a:t>automate regression testing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 (https://docs.microsoft.com/en-us/azure/load-testing/overview-what-is-azure-load-testing#enable-automated-load-testing) by running load tests as part of your continuous integration and continuous deployment (CI/CD) workflow.</a:t>
            </a:r>
          </a:p>
          <a:p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automatically run a load test at the end of each sprint or in a staging environment to validate a release candidate build.</a:t>
            </a: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trigger Azure Load Testing from Azure Pipelines or GitHub Actions workflows.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6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about Deployment Jobs Strategies, see https://docs.microsoft.com/azure/devops/pipelines/process/deployment-jobs?view=azure-devops#deployment-strategies.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Deployment strategies allow you to use specific techniques to deliver updates when deploying your application. 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Techniques examples: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Enable initialization.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Deploy the update.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Route traffic to the updated version.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Test the updated version after routing traffic.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In case of failure, run steps to restore to the last known good version.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You can achieve this by using lifecycle hooks that run steps during the deployment.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46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about Lifecycle hooks, seehttps://docs.microsoft.com/azure/devops/pipelines/process/deployment-jobs?view=azure-devops#deployment-strategies.</a:t>
            </a:r>
          </a:p>
          <a:p>
            <a:endParaRPr lang="en-US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preDeploy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Used to run steps that initialize resources before application deployment starts.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deploy: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Used to run steps that deploy your application. Download artifact task will be auto injected only in the deploy hook for deployment jobs. To stop downloading artifacts, use - download: none or choose specific artifacts to download by specifying </a:t>
            </a:r>
            <a:r>
              <a:rPr lang="en-US" b="0" i="0" u="none" strike="noStrike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https://docs.microsoft.com/en-us/azure/devops/pipelines/tasks/utility/download-pipeline-artifact?view=azure-devops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routeTraffic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Used to run steps that serve the traffic to the updated version.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postRouteTraffic: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Used to run the steps after the traffic is routed. Typically, these tasks monitor the health of the updated version for defined interval.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on: failure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on: success: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Used to run steps for rollback actions or clean-up.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929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about Deployment Jobs Strategies, see https://docs.microsoft.com/azure/devops/pipelines/process/deployment-jobs?view=azure-devops#deployment-strategies.</a:t>
            </a:r>
          </a:p>
          <a:p>
            <a:endParaRPr lang="en-US" dirty="0"/>
          </a:p>
          <a:p>
            <a:pPr algn="l"/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runOnce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is the simplest deployment strategy wherein all the lifecycle hooks, namely 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preDeploy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deploy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routeTraffic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postRouteTraffic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are executed once. Then, either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on: success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on: failure 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is executed.</a:t>
            </a:r>
          </a:p>
          <a:p>
            <a:pPr algn="l"/>
            <a:endParaRPr lang="en-US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strategy: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runOnce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preDeploy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# See pool schema.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- script: [ script | bash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pwsh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powershell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checkout | task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templateReference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]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deploy: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# See pool schema.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routeTraffic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postRouteTraffic: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pool: [ server | pool ]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on: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failure: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pool: [ server | pool ] 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success: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pool: [ server | pool ] 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...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3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details about Deployment Jobs Strategies, see https://docs.microsoft.com/azure/devops/pipelines/process/deployment-jobs?view=azure-devops#deployment-strategies.</a:t>
            </a:r>
          </a:p>
          <a:p>
            <a:endParaRPr lang="en-US" dirty="0"/>
          </a:p>
          <a:p>
            <a:pPr algn="l"/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A </a:t>
            </a:r>
            <a:r>
              <a:rPr lang="en-US" b="1" i="0" dirty="0">
                <a:solidFill>
                  <a:srgbClr val="323232"/>
                </a:solidFill>
                <a:effectLst/>
                <a:latin typeface="adobe-clean"/>
              </a:rPr>
              <a:t>rolling</a:t>
            </a:r>
            <a:r>
              <a:rPr lang="en-US" b="0" i="0" dirty="0">
                <a:solidFill>
                  <a:srgbClr val="323232"/>
                </a:solidFill>
                <a:effectLst/>
                <a:latin typeface="adobe-clean"/>
              </a:rPr>
              <a:t> deployment replaces instances of the previous version of an application with instances of the new version. It can be configured by specifying the keyword rolling: under the strategy: node. </a:t>
            </a:r>
          </a:p>
          <a:p>
            <a:pPr algn="l"/>
            <a:endParaRPr lang="en-US" b="0" i="0" dirty="0">
              <a:solidFill>
                <a:srgbClr val="323232"/>
              </a:solidFill>
              <a:effectLst/>
              <a:latin typeface="adobe-clean"/>
            </a:endParaRP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strategy: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rolling: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maxParallel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[ number or percentage as x% ]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preDeploy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- script: [ script | bash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pwsh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powershell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| checkout | task |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templateReference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]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deploy: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</a:t>
            </a:r>
            <a:r>
              <a:rPr lang="en-US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routeTraffic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...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postRouteTraffic: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on: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failure: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success:          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steps:</a:t>
            </a:r>
          </a:p>
          <a:p>
            <a:pPr algn="l"/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...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65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381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272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458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310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526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305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79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8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509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265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9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4805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0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20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75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64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0886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8360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29382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790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01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042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174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382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07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6302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221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813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996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551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16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464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540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9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5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47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309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7630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637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433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76444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38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51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D09561-FD4E-3066-64C2-824D6676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2139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1010A63-B7F0-F2E2-B929-AA7970F284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5772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562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9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3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187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473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  <p:sldLayoutId id="2147484751" r:id="rId22"/>
    <p:sldLayoutId id="2147484752" r:id="rId23"/>
    <p:sldLayoutId id="2147484753" r:id="rId24"/>
    <p:sldLayoutId id="2147484754" r:id="rId25"/>
    <p:sldLayoutId id="2147484755" r:id="rId26"/>
    <p:sldLayoutId id="2147484756" r:id="rId27"/>
    <p:sldLayoutId id="2147484757" r:id="rId28"/>
    <p:sldLayoutId id="2147484758" r:id="rId29"/>
    <p:sldLayoutId id="2147484759" r:id="rId30"/>
    <p:sldLayoutId id="2147484760" r:id="rId31"/>
    <p:sldLayoutId id="2147484761" r:id="rId32"/>
    <p:sldLayoutId id="2147484762" r:id="rId33"/>
    <p:sldLayoutId id="2147484763" r:id="rId34"/>
    <p:sldLayoutId id="2147484764" r:id="rId35"/>
    <p:sldLayoutId id="2147484765" r:id="rId36"/>
    <p:sldLayoutId id="2147484766" r:id="rId37"/>
    <p:sldLayoutId id="2147484767" r:id="rId38"/>
    <p:sldLayoutId id="2147484768" r:id="rId39"/>
    <p:sldLayoutId id="2147484769" r:id="rId40"/>
    <p:sldLayoutId id="2147484770" r:id="rId41"/>
    <p:sldLayoutId id="2147484771" r:id="rId42"/>
    <p:sldLayoutId id="2147484772" r:id="rId43"/>
    <p:sldLayoutId id="2147484773" r:id="rId44"/>
    <p:sldLayoutId id="2147484774" r:id="rId45"/>
    <p:sldLayoutId id="2147484775" r:id="rId46"/>
    <p:sldLayoutId id="2147484776" r:id="rId47"/>
    <p:sldLayoutId id="2147484777" r:id="rId48"/>
    <p:sldLayoutId id="2147484778" r:id="rId49"/>
    <p:sldLayoutId id="2147484779" r:id="rId50"/>
    <p:sldLayoutId id="2147484780" r:id="rId51"/>
    <p:sldLayoutId id="2147484783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197893"/>
            <a:ext cx="5686955" cy="2462213"/>
          </a:xfrm>
        </p:spPr>
        <p:txBody>
          <a:bodyPr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03:</a:t>
            </a:r>
            <a:br>
              <a:rPr lang="en-US" dirty="0"/>
            </a:br>
            <a:r>
              <a:rPr lang="en-US" dirty="0"/>
              <a:t>Design and implement a release strategy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5F050B-7367-3F43-A8E0-017C67338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02: Explore release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474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AFAA-42F8-4696-866D-2415542C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Understand the delivery cadence and three types of triggers</a:t>
            </a:r>
          </a:p>
        </p:txBody>
      </p:sp>
      <p:sp>
        <p:nvSpPr>
          <p:cNvPr id="41" name="Database_EFC7" title="Icon of a cylinder">
            <a:extLst>
              <a:ext uri="{FF2B5EF4-FFF2-40B4-BE49-F238E27FC236}">
                <a16:creationId xmlns:a16="http://schemas.microsoft.com/office/drawing/2014/main" id="{AB57FD53-60DB-561C-55B7-2D08678DD2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46807" y="1774901"/>
            <a:ext cx="354586" cy="460906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rgbClr val="FF5C3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CDC21A-2DB4-76A8-406C-05E0BCD7D7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" y="2995613"/>
            <a:ext cx="3611880" cy="307975"/>
          </a:xfrm>
        </p:spPr>
        <p:txBody>
          <a:bodyPr/>
          <a:lstStyle/>
          <a:p>
            <a:r>
              <a:rPr lang="en-IN" dirty="0"/>
              <a:t>Continuous </a:t>
            </a:r>
            <a:br>
              <a:rPr lang="en-IN" dirty="0"/>
            </a:br>
            <a:r>
              <a:rPr lang="en-IN" dirty="0"/>
              <a:t>deployment trigger</a:t>
            </a:r>
          </a:p>
        </p:txBody>
      </p:sp>
      <p:sp>
        <p:nvSpPr>
          <p:cNvPr id="44" name="Freeform 96" title="Icon of a gear with a wrench">
            <a:extLst>
              <a:ext uri="{FF2B5EF4-FFF2-40B4-BE49-F238E27FC236}">
                <a16:creationId xmlns:a16="http://schemas.microsoft.com/office/drawing/2014/main" id="{F18CEB5F-1005-171D-382A-3B488322A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4318" y="1800507"/>
            <a:ext cx="444952" cy="409694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sq">
            <a:solidFill>
              <a:srgbClr val="C73E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1697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860405-2342-A595-2581-D86C5AB296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688" y="2995613"/>
            <a:ext cx="3478212" cy="615553"/>
          </a:xfrm>
        </p:spPr>
        <p:txBody>
          <a:bodyPr/>
          <a:lstStyle/>
          <a:p>
            <a:r>
              <a:rPr lang="en-IN" dirty="0"/>
              <a:t>Scheduled </a:t>
            </a:r>
            <a:br>
              <a:rPr lang="en-IN" dirty="0"/>
            </a:br>
            <a:r>
              <a:rPr lang="en-IN" dirty="0"/>
              <a:t>trigger</a:t>
            </a:r>
          </a:p>
        </p:txBody>
      </p:sp>
      <p:sp>
        <p:nvSpPr>
          <p:cNvPr id="47" name="BarChartVertical_E9EC" title="Icon of a vertical bar graph">
            <a:extLst>
              <a:ext uri="{FF2B5EF4-FFF2-40B4-BE49-F238E27FC236}">
                <a16:creationId xmlns:a16="http://schemas.microsoft.com/office/drawing/2014/main" id="{26D4FC9C-2FCB-33DE-874C-116495CD50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65482" y="1800507"/>
            <a:ext cx="409598" cy="409694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84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0174103-E91A-C140-2F8A-33D140A0A4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1175" y="2995613"/>
            <a:ext cx="3478213" cy="615553"/>
          </a:xfrm>
        </p:spPr>
        <p:txBody>
          <a:bodyPr/>
          <a:lstStyle/>
          <a:p>
            <a:r>
              <a:rPr lang="en-IN" dirty="0"/>
              <a:t>Manual </a:t>
            </a:r>
            <a:br>
              <a:rPr lang="en-IN" dirty="0"/>
            </a:br>
            <a:r>
              <a:rPr lang="en-IN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96242529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release approvals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32DDBD-7AD7-C70B-7952-F604B2F06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1543939"/>
            <a:ext cx="603154" cy="603154"/>
            <a:chOff x="581787" y="1338617"/>
            <a:chExt cx="769327" cy="769327"/>
          </a:xfrm>
        </p:grpSpPr>
        <p:sp>
          <p:nvSpPr>
            <p:cNvPr id="18" name="Oval 17" descr="icon of a finger pushing a button">
              <a:extLst>
                <a:ext uri="{FF2B5EF4-FFF2-40B4-BE49-F238E27FC236}">
                  <a16:creationId xmlns:a16="http://schemas.microsoft.com/office/drawing/2014/main" id="{801B9E99-82BF-6F23-7641-95552FF367C7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Database_EFC7" title="Icon of a cylinder">
              <a:extLst>
                <a:ext uri="{FF2B5EF4-FFF2-40B4-BE49-F238E27FC236}">
                  <a16:creationId xmlns:a16="http://schemas.microsoft.com/office/drawing/2014/main" id="{9F77DB71-066B-72EE-6B7B-429B32FD50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6C47B-A124-EA81-A8F0-D01BC2BC5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Release approvals are not to control </a:t>
            </a:r>
            <a:r>
              <a:rPr lang="en-US" sz="2200" b="1" i="1" dirty="0"/>
              <a:t>how</a:t>
            </a:r>
            <a:r>
              <a:rPr lang="en-US" sz="2200" dirty="0"/>
              <a:t>, but control </a:t>
            </a:r>
            <a:r>
              <a:rPr lang="en-US" sz="2200" b="1" i="1" dirty="0"/>
              <a:t>if</a:t>
            </a:r>
            <a:r>
              <a:rPr lang="en-US" sz="2200" dirty="0"/>
              <a:t> you want to deliver multiple times a day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AC5040-4E4E-2F65-EB4C-77B1CB88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2588129"/>
            <a:ext cx="603154" cy="603154"/>
            <a:chOff x="4357547" y="1338617"/>
            <a:chExt cx="769327" cy="769327"/>
          </a:xfrm>
        </p:grpSpPr>
        <p:sp>
          <p:nvSpPr>
            <p:cNvPr id="25" name="Oval 24" descr="icon of a finger pushing a button">
              <a:extLst>
                <a:ext uri="{FF2B5EF4-FFF2-40B4-BE49-F238E27FC236}">
                  <a16:creationId xmlns:a16="http://schemas.microsoft.com/office/drawing/2014/main" id="{35BA60BD-F880-2DAA-D0FC-3705556163A6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 96" title="Icon of a gear with a wrench">
              <a:extLst>
                <a:ext uri="{FF2B5EF4-FFF2-40B4-BE49-F238E27FC236}">
                  <a16:creationId xmlns:a16="http://schemas.microsoft.com/office/drawing/2014/main" id="{4711AFD2-7696-99B7-3629-F32ABA0654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8A860-44F4-16D5-9B8B-A83ADD34A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Manual Approvals help in building trust about the automated release process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95776F-6F8F-F79F-1040-511CB80CD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4116585"/>
            <a:ext cx="603154" cy="603154"/>
            <a:chOff x="8114290" y="1338617"/>
            <a:chExt cx="769327" cy="769327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9E0436A2-A711-218A-B4CA-76D0ABC7E43B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arChartVertical_E9EC" title="Icon of a vertical bar graph">
              <a:extLst>
                <a:ext uri="{FF2B5EF4-FFF2-40B4-BE49-F238E27FC236}">
                  <a16:creationId xmlns:a16="http://schemas.microsoft.com/office/drawing/2014/main" id="{57773BFC-C362-407A-37A2-04CB8177FB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84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E934F-0032-776E-E4FC-80EFD5900E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9460" y="3741054"/>
            <a:ext cx="10210404" cy="1354217"/>
          </a:xfrm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Release gates give you additional control over the start and completion of </a:t>
            </a:r>
            <a:br>
              <a:rPr lang="en-US" sz="2200" dirty="0"/>
            </a:br>
            <a:r>
              <a:rPr lang="en-US" sz="2200" dirty="0"/>
              <a:t>the deployment pipeline. They can usually be set up as a pre-deployment and post-deployment condition and can perform validation with other automated systems until specific requirements are verified.</a:t>
            </a:r>
          </a:p>
        </p:txBody>
      </p:sp>
    </p:spTree>
    <p:extLst>
      <p:ext uri="{BB962C8B-B14F-4D97-AF65-F5344CB8AC3E}">
        <p14:creationId xmlns:p14="http://schemas.microsoft.com/office/powerpoint/2010/main" val="41595862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61">
            <a:extLst>
              <a:ext uri="{FF2B5EF4-FFF2-40B4-BE49-F238E27FC236}">
                <a16:creationId xmlns:a16="http://schemas.microsoft.com/office/drawing/2014/main" id="{A8A35675-4814-4068-8991-F4BFC81A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release gates to protect quality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477E1E-ED64-FEA6-D249-67ABFFCC9D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661" y="1352550"/>
            <a:ext cx="11014075" cy="4483279"/>
          </a:xfrm>
        </p:spPr>
        <p:txBody>
          <a:bodyPr/>
          <a:lstStyle/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IN" sz="2200" dirty="0"/>
              <a:t>No new blocker issues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Code coverage on new code greater than 80%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license violations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vulnerabilities in dependencies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new technical debt introduced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Compliance checks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Are there work items linked to the release?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Is the release started by someone else as the code committer? 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Is the performance not affected after a new release?</a:t>
            </a:r>
          </a:p>
        </p:txBody>
      </p:sp>
    </p:spTree>
    <p:extLst>
      <p:ext uri="{BB962C8B-B14F-4D97-AF65-F5344CB8AC3E}">
        <p14:creationId xmlns:p14="http://schemas.microsoft.com/office/powerpoint/2010/main" val="32488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03: Provision and 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179154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7DA4C20-D5B8-02BB-FF06-C152ADB6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>
            <a:spAutoFit/>
          </a:bodyPr>
          <a:lstStyle/>
          <a:p>
            <a:r>
              <a:rPr lang="en-IN" dirty="0"/>
              <a:t>Provision and configure target environments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958E17-82C8-CCEE-9200-3A24B9AB1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1454328"/>
            <a:ext cx="640080" cy="640080"/>
            <a:chOff x="581787" y="1338617"/>
            <a:chExt cx="769327" cy="769327"/>
          </a:xfrm>
        </p:grpSpPr>
        <p:sp>
          <p:nvSpPr>
            <p:cNvPr id="73" name="Oval 72" descr="icon of a finger pushing a button">
              <a:extLst>
                <a:ext uri="{FF2B5EF4-FFF2-40B4-BE49-F238E27FC236}">
                  <a16:creationId xmlns:a16="http://schemas.microsoft.com/office/drawing/2014/main" id="{B38B4DB1-0542-94C1-823A-4D78141BF096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Database_EFC7" title="Icon of a cylinder">
              <a:extLst>
                <a:ext uri="{FF2B5EF4-FFF2-40B4-BE49-F238E27FC236}">
                  <a16:creationId xmlns:a16="http://schemas.microsoft.com/office/drawing/2014/main" id="{FF90249B-CC3E-77DF-795E-C323E9624F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CD9B2F-4229-F0D4-B823-FE14895BB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1800" dirty="0"/>
              <a:t>On-premises servers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4E1362-DE02-EB2A-E91D-E70510339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2309237"/>
            <a:ext cx="640080" cy="640080"/>
            <a:chOff x="4357547" y="1338617"/>
            <a:chExt cx="769327" cy="769327"/>
          </a:xfrm>
        </p:grpSpPr>
        <p:sp>
          <p:nvSpPr>
            <p:cNvPr id="71" name="Oval 70" descr="icon of a finger pushing a button">
              <a:extLst>
                <a:ext uri="{FF2B5EF4-FFF2-40B4-BE49-F238E27FC236}">
                  <a16:creationId xmlns:a16="http://schemas.microsoft.com/office/drawing/2014/main" id="{4E1F7A38-5ECE-9926-F6CC-A07E5B12885C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Freeform 96" title="Icon of a gear with a wrench">
              <a:extLst>
                <a:ext uri="{FF2B5EF4-FFF2-40B4-BE49-F238E27FC236}">
                  <a16:creationId xmlns:a16="http://schemas.microsoft.com/office/drawing/2014/main" id="{A3ADFDDD-3379-B517-23C9-015CD7144B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2D98AC-BFE6-C7DA-BA4C-0F26015A46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/>
            <a:r>
              <a:rPr lang="en-US" sz="1800" dirty="0"/>
              <a:t>Cloud servers or Infrastructure as a Service (IaaS). For example, virtual machines or networks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659AB3F-CB75-4E67-0810-64B56ED4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3157956"/>
            <a:ext cx="640080" cy="640080"/>
            <a:chOff x="8114290" y="1338617"/>
            <a:chExt cx="769327" cy="769327"/>
          </a:xfrm>
        </p:grpSpPr>
        <p:sp>
          <p:nvSpPr>
            <p:cNvPr id="69" name="Oval 68" descr="icon of a finger pushing a button">
              <a:extLst>
                <a:ext uri="{FF2B5EF4-FFF2-40B4-BE49-F238E27FC236}">
                  <a16:creationId xmlns:a16="http://schemas.microsoft.com/office/drawing/2014/main" id="{1748EDB1-5034-D172-C151-51F091159640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BarChartVertical_E9EC" title="Icon of a vertical bar graph">
              <a:extLst>
                <a:ext uri="{FF2B5EF4-FFF2-40B4-BE49-F238E27FC236}">
                  <a16:creationId xmlns:a16="http://schemas.microsoft.com/office/drawing/2014/main" id="{53B48A45-41A6-4685-045B-6E54E254F8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02632F-84D6-F49B-8026-F11407A00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sz="1800" dirty="0"/>
              <a:t>Platform as a Service (PaaS) and Functions as a Service (</a:t>
            </a:r>
            <a:r>
              <a:rPr lang="en-US" sz="1800" dirty="0" err="1"/>
              <a:t>FaaS</a:t>
            </a:r>
            <a:r>
              <a:rPr lang="en-US" sz="1800" dirty="0"/>
              <a:t>). For example, Azure SQL Database in both PaaS and Serverless options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49E6B0E-9845-1357-D17B-729927546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963" y="4017336"/>
            <a:ext cx="640080" cy="640080"/>
            <a:chOff x="583096" y="4661439"/>
            <a:chExt cx="640080" cy="640080"/>
          </a:xfrm>
        </p:grpSpPr>
        <p:sp>
          <p:nvSpPr>
            <p:cNvPr id="67" name="Oval 66" descr="icon of a finger pushing a button">
              <a:extLst>
                <a:ext uri="{FF2B5EF4-FFF2-40B4-BE49-F238E27FC236}">
                  <a16:creationId xmlns:a16="http://schemas.microsoft.com/office/drawing/2014/main" id="{F82C851B-8B42-B693-6884-74F91C667223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Freeform 13" title="Icon of a cloud">
              <a:extLst>
                <a:ext uri="{FF2B5EF4-FFF2-40B4-BE49-F238E27FC236}">
                  <a16:creationId xmlns:a16="http://schemas.microsoft.com/office/drawing/2014/main" id="{F372DBCB-00F7-CC48-4E7B-99619EF227A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54D82C6-2A86-3DF5-7BE0-F785621128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sz="1800" dirty="0"/>
              <a:t>Clusters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F77C9B-1FA9-5422-923A-0D8B50940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4876716"/>
            <a:ext cx="640080" cy="640080"/>
            <a:chOff x="581787" y="-995923"/>
            <a:chExt cx="769327" cy="769327"/>
          </a:xfrm>
        </p:grpSpPr>
        <p:sp>
          <p:nvSpPr>
            <p:cNvPr id="65" name="Oval 64" descr="icon of a finger pushing a button">
              <a:extLst>
                <a:ext uri="{FF2B5EF4-FFF2-40B4-BE49-F238E27FC236}">
                  <a16:creationId xmlns:a16="http://schemas.microsoft.com/office/drawing/2014/main" id="{90EF304B-D96A-9092-8229-BC19E68EED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787" y="-995923"/>
              <a:ext cx="769327" cy="769327"/>
            </a:xfrm>
            <a:prstGeom prst="ellipse">
              <a:avLst/>
            </a:prstGeom>
            <a:solidFill>
              <a:srgbClr val="2A446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people_4" title="Icon of a person">
              <a:extLst>
                <a:ext uri="{FF2B5EF4-FFF2-40B4-BE49-F238E27FC236}">
                  <a16:creationId xmlns:a16="http://schemas.microsoft.com/office/drawing/2014/main" id="{E1BE61AC-43B3-25B4-38A7-A5E4A3A30B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870" y="-794140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5C0E3CF-E25C-0FF4-C7CD-C99418889CA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1800" dirty="0"/>
              <a:t>Service connections</a:t>
            </a:r>
          </a:p>
        </p:txBody>
      </p:sp>
    </p:spTree>
    <p:extLst>
      <p:ext uri="{BB962C8B-B14F-4D97-AF65-F5344CB8AC3E}">
        <p14:creationId xmlns:p14="http://schemas.microsoft.com/office/powerpoint/2010/main" val="20090539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01B03-0474-46BE-9BAE-32CE71A6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and run availability tests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FEC432-5E43-5CA1-F059-F6CA40566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1508147"/>
            <a:ext cx="603154" cy="603154"/>
            <a:chOff x="581787" y="1338617"/>
            <a:chExt cx="769327" cy="769327"/>
          </a:xfrm>
        </p:grpSpPr>
        <p:sp>
          <p:nvSpPr>
            <p:cNvPr id="20" name="Oval 19" descr="icon of a finger pushing a button">
              <a:extLst>
                <a:ext uri="{FF2B5EF4-FFF2-40B4-BE49-F238E27FC236}">
                  <a16:creationId xmlns:a16="http://schemas.microsoft.com/office/drawing/2014/main" id="{DA1E9C29-F0A3-CF9F-D4BB-7002E1E2E727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Database_EFC7" title="Icon of a cylinder">
              <a:extLst>
                <a:ext uri="{FF2B5EF4-FFF2-40B4-BE49-F238E27FC236}">
                  <a16:creationId xmlns:a16="http://schemas.microsoft.com/office/drawing/2014/main" id="{E8CEED52-8C60-F52B-A819-6C537E9097B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F715BC-DFCE-06C6-EF96-39739D851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200" dirty="0"/>
              <a:t>Create health end points in your application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F23ED4-F769-3532-26F7-DBB2D2DAA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2550069"/>
            <a:ext cx="603154" cy="603154"/>
            <a:chOff x="4357547" y="1338617"/>
            <a:chExt cx="769327" cy="769327"/>
          </a:xfrm>
        </p:grpSpPr>
        <p:sp>
          <p:nvSpPr>
            <p:cNvPr id="23" name="Oval 22" descr="icon of a finger pushing a button">
              <a:extLst>
                <a:ext uri="{FF2B5EF4-FFF2-40B4-BE49-F238E27FC236}">
                  <a16:creationId xmlns:a16="http://schemas.microsoft.com/office/drawing/2014/main" id="{1D5DBA76-FD54-4E47-3F8D-32BAC3C19875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96" title="Icon of a gear with a wrench">
              <a:extLst>
                <a:ext uri="{FF2B5EF4-FFF2-40B4-BE49-F238E27FC236}">
                  <a16:creationId xmlns:a16="http://schemas.microsoft.com/office/drawing/2014/main" id="{8EA014D2-F334-624C-21CD-A8FAE78812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D09DD1-98F3-41D6-C6CE-D1E5863211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200" dirty="0"/>
              <a:t>Use tools, e.g., availability tests in Application Insights, to test health endpoints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284EF2-839E-40D8-B027-3F26DBCC7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3591992"/>
            <a:ext cx="603154" cy="603154"/>
            <a:chOff x="8114290" y="1338617"/>
            <a:chExt cx="769327" cy="769327"/>
          </a:xfrm>
        </p:grpSpPr>
        <p:sp>
          <p:nvSpPr>
            <p:cNvPr id="26" name="Oval 25" descr="icon of a finger pushing a button">
              <a:extLst>
                <a:ext uri="{FF2B5EF4-FFF2-40B4-BE49-F238E27FC236}">
                  <a16:creationId xmlns:a16="http://schemas.microsoft.com/office/drawing/2014/main" id="{D0317D59-FB98-0E57-1405-584B33BF05F7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BarChartVertical_E9EC" title="Icon of a vertical bar graph">
              <a:extLst>
                <a:ext uri="{FF2B5EF4-FFF2-40B4-BE49-F238E27FC236}">
                  <a16:creationId xmlns:a16="http://schemas.microsoft.com/office/drawing/2014/main" id="{E9BD973B-3830-2FAB-B467-69B7F0B937E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84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7AB26B-E159-A4BA-C581-1B83581952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9460" y="3777125"/>
            <a:ext cx="10210404" cy="781184"/>
          </a:xfrm>
        </p:spPr>
        <p:txBody>
          <a:bodyPr anchor="t"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200" dirty="0">
                <a:latin typeface="+mj-lt"/>
              </a:rPr>
              <a:t>Two common types of availability tests: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URL ping test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Multi-step web test</a:t>
            </a:r>
          </a:p>
        </p:txBody>
      </p:sp>
    </p:spTree>
    <p:extLst>
      <p:ext uri="{BB962C8B-B14F-4D97-AF65-F5344CB8AC3E}">
        <p14:creationId xmlns:p14="http://schemas.microsoft.com/office/powerpoint/2010/main" val="71364118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87A0-5D83-4501-AEF5-ACBE9BF7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Azure Load Testing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F47648-3525-B59E-68B8-C5BB71ED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 descr="Diagram of Azure Load Testing flow, applying JMeter scripts to run under the Test engine, collect metrics and showing results in a dashboard.">
            <a:extLst>
              <a:ext uri="{FF2B5EF4-FFF2-40B4-BE49-F238E27FC236}">
                <a16:creationId xmlns:a16="http://schemas.microsoft.com/office/drawing/2014/main" id="{BBF8BD53-4767-609A-6DAD-B282460C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1" y="1181534"/>
            <a:ext cx="5747660" cy="3387098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34ECFB-7D86-B638-25AF-3A54B62C7C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199" y="4956104"/>
            <a:ext cx="5364429" cy="1015663"/>
          </a:xfrm>
        </p:spPr>
        <p:txBody>
          <a:bodyPr/>
          <a:lstStyle/>
          <a:p>
            <a:r>
              <a:rPr lang="en-US" sz="2200" dirty="0"/>
              <a:t>Azure Load Testing is a fully managed load-testing service that enables you to generate high-scale load.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73B945-8DC7-C8D2-66CD-842E8DA53C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3372" y="4956104"/>
            <a:ext cx="5356490" cy="1015663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200" dirty="0">
                <a:latin typeface="+mn-lt"/>
              </a:rPr>
              <a:t>Integrate Azure Load Testing in your CI/CD pipeline during the development lifecycle.</a:t>
            </a:r>
          </a:p>
        </p:txBody>
      </p:sp>
    </p:spTree>
    <p:extLst>
      <p:ext uri="{BB962C8B-B14F-4D97-AF65-F5344CB8AC3E}">
        <p14:creationId xmlns:p14="http://schemas.microsoft.com/office/powerpoint/2010/main" val="274649290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505671"/>
            <a:ext cx="6345239" cy="1846659"/>
          </a:xfrm>
        </p:spPr>
        <p:txBody>
          <a:bodyPr/>
          <a:lstStyle/>
          <a:p>
            <a:r>
              <a:rPr lang="en-US" dirty="0"/>
              <a:t>Module 04: Manage and modularize tasks and templates</a:t>
            </a:r>
          </a:p>
        </p:txBody>
      </p:sp>
    </p:spTree>
    <p:extLst>
      <p:ext uri="{BB962C8B-B14F-4D97-AF65-F5344CB8AC3E}">
        <p14:creationId xmlns:p14="http://schemas.microsoft.com/office/powerpoint/2010/main" val="26191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33EF3B1-F2A9-AB71-1216-5CC915FCA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task groups</a:t>
            </a:r>
          </a:p>
        </p:txBody>
      </p:sp>
      <p:grpSp>
        <p:nvGrpSpPr>
          <p:cNvPr id="24" name="Group 23" descr="Screenshot of Azure Demo and Add tasks window">
            <a:extLst>
              <a:ext uri="{FF2B5EF4-FFF2-40B4-BE49-F238E27FC236}">
                <a16:creationId xmlns:a16="http://schemas.microsoft.com/office/drawing/2014/main" id="{2E6F458B-8DB6-B0B5-EA60-56DAF3FEC091}"/>
              </a:ext>
            </a:extLst>
          </p:cNvPr>
          <p:cNvGrpSpPr/>
          <p:nvPr/>
        </p:nvGrpSpPr>
        <p:grpSpPr>
          <a:xfrm>
            <a:off x="665956" y="1534439"/>
            <a:ext cx="10860088" cy="2681288"/>
            <a:chOff x="733425" y="-3684600"/>
            <a:chExt cx="10860088" cy="2681288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2736D5F3-B5CE-3D1A-CE62-F058DF7F4F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425" y="-3684600"/>
              <a:ext cx="4786313" cy="26812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B426EDA8-39DB-C276-DC18-723842C5E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475" y="-3684600"/>
              <a:ext cx="5888038" cy="1635125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E832B63-484F-A1DB-9DBF-D1709C709E47}"/>
              </a:ext>
            </a:extLst>
          </p:cNvPr>
          <p:cNvSpPr>
            <a:spLocks/>
          </p:cNvSpPr>
          <p:nvPr/>
        </p:nvSpPr>
        <p:spPr bwMode="auto">
          <a:xfrm>
            <a:off x="584199" y="4729091"/>
            <a:ext cx="3543549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Encapsulate a sequence of tasks in one reusable task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2C094F-7965-358D-8D66-DF02577E1C1B}"/>
              </a:ext>
            </a:extLst>
          </p:cNvPr>
          <p:cNvSpPr>
            <a:spLocks/>
          </p:cNvSpPr>
          <p:nvPr/>
        </p:nvSpPr>
        <p:spPr bwMode="auto">
          <a:xfrm>
            <a:off x="4320256" y="4729091"/>
            <a:ext cx="3543549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Parameterization of task groups to make reuse easier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6A20F7-1F62-658B-4271-12933158E46B}"/>
              </a:ext>
            </a:extLst>
          </p:cNvPr>
          <p:cNvSpPr>
            <a:spLocks/>
          </p:cNvSpPr>
          <p:nvPr/>
        </p:nvSpPr>
        <p:spPr bwMode="auto">
          <a:xfrm>
            <a:off x="8056313" y="4729091"/>
            <a:ext cx="3543549" cy="10156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Standardize and centrally manage deployment steps for all your applications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E341B-3908-F603-4C95-5CD63817153D}"/>
              </a:ext>
            </a:extLst>
          </p:cNvPr>
          <p:cNvSpPr txBox="1"/>
          <p:nvPr/>
        </p:nvSpPr>
        <p:spPr>
          <a:xfrm>
            <a:off x="584199" y="5916299"/>
            <a:ext cx="1101566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Note: Task groups are not currently supported in YAML. Use templates instead.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1606646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EFCE02-03C8-5A4A-77F6-7F520B7A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1099CD-E3D1-48AB-93DB-58013CFFD3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7948011" cy="3293209"/>
          </a:xfrm>
        </p:spPr>
        <p:txBody>
          <a:bodyPr/>
          <a:lstStyle/>
          <a:p>
            <a:r>
              <a:rPr lang="en-US" dirty="0"/>
              <a:t>Module 01: Create a release pipeline.</a:t>
            </a:r>
          </a:p>
          <a:p>
            <a:r>
              <a:rPr lang="en-US" dirty="0"/>
              <a:t>Module 02: Explore release recommendations.</a:t>
            </a:r>
          </a:p>
          <a:p>
            <a:r>
              <a:rPr lang="en-US" dirty="0"/>
              <a:t>Module 03: Provision and test environments.</a:t>
            </a:r>
          </a:p>
          <a:p>
            <a:r>
              <a:rPr lang="en-US" dirty="0"/>
              <a:t>Module 04: Manage and modularize tasks and templates.</a:t>
            </a:r>
          </a:p>
          <a:p>
            <a:r>
              <a:rPr lang="en-US" dirty="0"/>
              <a:t>Module 05: Multi-stage YAML.</a:t>
            </a:r>
          </a:p>
          <a:p>
            <a:r>
              <a:rPr lang="en-US" dirty="0"/>
              <a:t>Module 06: Automate inspection of health.</a:t>
            </a:r>
          </a:p>
          <a:p>
            <a:r>
              <a:rPr lang="en-US" dirty="0"/>
              <a:t>Labs &amp; Learning Path review and takeaways.</a:t>
            </a:r>
          </a:p>
        </p:txBody>
      </p:sp>
    </p:spTree>
    <p:extLst>
      <p:ext uri="{BB962C8B-B14F-4D97-AF65-F5344CB8AC3E}">
        <p14:creationId xmlns:p14="http://schemas.microsoft.com/office/powerpoint/2010/main" val="29798906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C13EB23-0A36-DD15-D945-BF9DFE0D9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1152766"/>
            <a:ext cx="12192000" cy="3444634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3E2DE-27CD-4922-9807-1A546FCD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variables in release pipelines</a:t>
            </a:r>
          </a:p>
        </p:txBody>
      </p:sp>
      <p:pic>
        <p:nvPicPr>
          <p:cNvPr id="6149" name="Picture 5" descr="Screenshot of Variables tab which highlights DevServer, TestServer, lock icon, Scope containing Release, Dev, Test and Release options">
            <a:extLst>
              <a:ext uri="{FF2B5EF4-FFF2-40B4-BE49-F238E27FC236}">
                <a16:creationId xmlns:a16="http://schemas.microsoft.com/office/drawing/2014/main" id="{F9DE8097-5586-4835-9408-AE559E01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200" y="1462474"/>
            <a:ext cx="11011600" cy="28252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3B651E-B72F-5B81-1057-43528D1AC104}"/>
              </a:ext>
            </a:extLst>
          </p:cNvPr>
          <p:cNvSpPr>
            <a:spLocks/>
          </p:cNvSpPr>
          <p:nvPr/>
        </p:nvSpPr>
        <p:spPr bwMode="auto">
          <a:xfrm>
            <a:off x="586390" y="4919300"/>
            <a:ext cx="2156710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Predefined Variables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036C286-4F5A-8B90-DD5A-962DEA2A0FC0}"/>
              </a:ext>
            </a:extLst>
          </p:cNvPr>
          <p:cNvSpPr>
            <a:spLocks/>
          </p:cNvSpPr>
          <p:nvPr/>
        </p:nvSpPr>
        <p:spPr bwMode="auto">
          <a:xfrm>
            <a:off x="2803123" y="4919300"/>
            <a:ext cx="2156710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Pipeline </a:t>
            </a:r>
            <a:br>
              <a:rPr lang="en-US" sz="2200" dirty="0">
                <a:solidFill>
                  <a:schemeClr val="tx1"/>
                </a:solidFill>
                <a:latin typeface="+mj-lt"/>
              </a:rPr>
            </a:br>
            <a:r>
              <a:rPr lang="en-US" sz="2200" dirty="0">
                <a:solidFill>
                  <a:schemeClr val="tx1"/>
                </a:solidFill>
                <a:latin typeface="+mj-lt"/>
              </a:rPr>
              <a:t>variables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D28AA1-FC41-23F1-DF98-994D66797915}"/>
              </a:ext>
            </a:extLst>
          </p:cNvPr>
          <p:cNvSpPr>
            <a:spLocks/>
          </p:cNvSpPr>
          <p:nvPr/>
        </p:nvSpPr>
        <p:spPr bwMode="auto">
          <a:xfrm>
            <a:off x="5019856" y="4919300"/>
            <a:ext cx="2156710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Stage </a:t>
            </a:r>
            <a:br>
              <a:rPr lang="en-US" sz="2200" dirty="0">
                <a:solidFill>
                  <a:schemeClr val="tx1"/>
                </a:solidFill>
                <a:latin typeface="+mj-lt"/>
              </a:rPr>
            </a:br>
            <a:r>
              <a:rPr lang="en-US" sz="2200" dirty="0">
                <a:solidFill>
                  <a:schemeClr val="tx1"/>
                </a:solidFill>
                <a:latin typeface="+mj-lt"/>
              </a:rPr>
              <a:t>Variables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970FB4-3A5D-3E61-30D5-F0EEB90EC612}"/>
              </a:ext>
            </a:extLst>
          </p:cNvPr>
          <p:cNvSpPr>
            <a:spLocks/>
          </p:cNvSpPr>
          <p:nvPr/>
        </p:nvSpPr>
        <p:spPr bwMode="auto">
          <a:xfrm>
            <a:off x="7236589" y="4919300"/>
            <a:ext cx="2156710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Variable </a:t>
            </a:r>
            <a:br>
              <a:rPr lang="en-US" sz="2200" dirty="0">
                <a:solidFill>
                  <a:schemeClr val="tx1"/>
                </a:solidFill>
                <a:latin typeface="+mj-lt"/>
              </a:rPr>
            </a:br>
            <a:r>
              <a:rPr lang="en-US" sz="2200" dirty="0">
                <a:solidFill>
                  <a:schemeClr val="tx1"/>
                </a:solidFill>
                <a:latin typeface="+mj-lt"/>
              </a:rPr>
              <a:t>groups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3FE258-D768-B5DE-A5ED-E8E090264DA6}"/>
              </a:ext>
            </a:extLst>
          </p:cNvPr>
          <p:cNvSpPr>
            <a:spLocks/>
          </p:cNvSpPr>
          <p:nvPr/>
        </p:nvSpPr>
        <p:spPr bwMode="auto">
          <a:xfrm>
            <a:off x="9453323" y="4919300"/>
            <a:ext cx="2156710" cy="6771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+mj-lt"/>
              </a:rPr>
              <a:t>Normal and </a:t>
            </a:r>
            <a:br>
              <a:rPr lang="en-US" sz="2200" dirty="0">
                <a:solidFill>
                  <a:schemeClr val="tx1"/>
                </a:solidFill>
                <a:latin typeface="+mj-lt"/>
              </a:rPr>
            </a:br>
            <a:r>
              <a:rPr lang="en-US" sz="2200" dirty="0">
                <a:solidFill>
                  <a:schemeClr val="tx1"/>
                </a:solidFill>
                <a:latin typeface="+mj-lt"/>
              </a:rPr>
              <a:t>Secret variables</a:t>
            </a:r>
          </a:p>
        </p:txBody>
      </p:sp>
    </p:spTree>
    <p:extLst>
      <p:ext uri="{BB962C8B-B14F-4D97-AF65-F5344CB8AC3E}">
        <p14:creationId xmlns:p14="http://schemas.microsoft.com/office/powerpoint/2010/main" val="230801383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8225-281A-482A-8DCE-2AC39537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>
            <a:spAutoFit/>
          </a:bodyPr>
          <a:lstStyle/>
          <a:p>
            <a:r>
              <a:rPr lang="en-US" dirty="0"/>
              <a:t>Understand variable groups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A791B-4C6B-524D-3462-6A009E4C1D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dirty="0"/>
              <a:t>A variable group is used to store values that you want to make available across multiple builds and release pipelines: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E5EE6C9-7C91-241B-64BF-1A7B98779E40}"/>
              </a:ext>
            </a:extLst>
          </p:cNvPr>
          <p:cNvSpPr>
            <a:spLocks noGrp="1"/>
          </p:cNvSpPr>
          <p:nvPr/>
        </p:nvSpPr>
        <p:spPr>
          <a:xfrm>
            <a:off x="588962" y="2292570"/>
            <a:ext cx="11014075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1485900" algn="l"/>
              </a:tabLst>
            </a:pPr>
            <a:r>
              <a:rPr lang="en-US" dirty="0"/>
              <a:t>Store the username and password for a shared server</a:t>
            </a:r>
          </a:p>
          <a:p>
            <a:pPr>
              <a:tabLst>
                <a:tab pos="1485900" algn="l"/>
              </a:tabLst>
            </a:pPr>
            <a:r>
              <a:rPr lang="en-US" sz="1800" dirty="0"/>
              <a:t>Store a share connection string</a:t>
            </a:r>
          </a:p>
          <a:p>
            <a:pPr>
              <a:tabLst>
                <a:tab pos="1485900" algn="l"/>
              </a:tabLst>
            </a:pPr>
            <a:r>
              <a:rPr lang="en-US" sz="1800" dirty="0"/>
              <a:t>Store the geolocation of an application</a:t>
            </a:r>
          </a:p>
          <a:p>
            <a:pPr>
              <a:tabLst>
                <a:tab pos="1485900" algn="l"/>
              </a:tabLst>
            </a:pPr>
            <a:r>
              <a:rPr lang="en-US" sz="1800" dirty="0"/>
              <a:t>Store all settings for a specific application</a:t>
            </a:r>
          </a:p>
          <a:p>
            <a:pPr>
              <a:tabLst>
                <a:tab pos="14859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392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992032" cy="615553"/>
          </a:xfrm>
        </p:spPr>
        <p:txBody>
          <a:bodyPr/>
          <a:lstStyle/>
          <a:p>
            <a:r>
              <a:rPr lang="en-US" dirty="0"/>
              <a:t>Module 05: Multi-stage YAML</a:t>
            </a:r>
          </a:p>
        </p:txBody>
      </p:sp>
    </p:spTree>
    <p:extLst>
      <p:ext uri="{BB962C8B-B14F-4D97-AF65-F5344CB8AC3E}">
        <p14:creationId xmlns:p14="http://schemas.microsoft.com/office/powerpoint/2010/main" val="259049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Deployment Jobs strategies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11DE98-97C7-0248-50DB-F82E0E2F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1454328"/>
            <a:ext cx="640080" cy="640080"/>
            <a:chOff x="581787" y="1338617"/>
            <a:chExt cx="769327" cy="769327"/>
          </a:xfrm>
        </p:grpSpPr>
        <p:sp>
          <p:nvSpPr>
            <p:cNvPr id="23" name="Oval 22" descr="icon of a finger pushing a button">
              <a:extLst>
                <a:ext uri="{FF2B5EF4-FFF2-40B4-BE49-F238E27FC236}">
                  <a16:creationId xmlns:a16="http://schemas.microsoft.com/office/drawing/2014/main" id="{735079D4-D4E2-1E23-F779-C1F95A919E39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Database_EFC7" title="Icon of a cylinder">
              <a:extLst>
                <a:ext uri="{FF2B5EF4-FFF2-40B4-BE49-F238E27FC236}">
                  <a16:creationId xmlns:a16="http://schemas.microsoft.com/office/drawing/2014/main" id="{99C6A9CA-BEFD-D08C-8C43-CFF479325B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810F1-13BD-7A0E-84C5-81ADD7FFBE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sz="2200" dirty="0"/>
              <a:t>Enable initialization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355D6F-3D46-281E-8750-53F1C29F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2309237"/>
            <a:ext cx="640080" cy="640080"/>
            <a:chOff x="4357547" y="1338617"/>
            <a:chExt cx="769327" cy="769327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D726E083-481A-206D-0D98-158900593D51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Freeform 96" title="Icon of a gear with a wrench">
              <a:extLst>
                <a:ext uri="{FF2B5EF4-FFF2-40B4-BE49-F238E27FC236}">
                  <a16:creationId xmlns:a16="http://schemas.microsoft.com/office/drawing/2014/main" id="{077E1C98-0707-0850-ED04-A1867AECC43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6F39F-1D15-C59C-8306-0B8419AEC4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sz="2200" dirty="0"/>
              <a:t>Deploy the update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BACEDA6-CF69-F4FE-0FA7-5F3708DD7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3157956"/>
            <a:ext cx="640080" cy="640080"/>
            <a:chOff x="8114290" y="1338617"/>
            <a:chExt cx="769327" cy="769327"/>
          </a:xfrm>
        </p:grpSpPr>
        <p:sp>
          <p:nvSpPr>
            <p:cNvPr id="38" name="Oval 37" descr="icon of a finger pushing a button">
              <a:extLst>
                <a:ext uri="{FF2B5EF4-FFF2-40B4-BE49-F238E27FC236}">
                  <a16:creationId xmlns:a16="http://schemas.microsoft.com/office/drawing/2014/main" id="{458000A6-BA6E-50E1-255D-48DD00890CD1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BarChartVertical_E9EC" title="Icon of a vertical bar graph">
              <a:extLst>
                <a:ext uri="{FF2B5EF4-FFF2-40B4-BE49-F238E27FC236}">
                  <a16:creationId xmlns:a16="http://schemas.microsoft.com/office/drawing/2014/main" id="{EF891072-B777-BC93-1CCE-B91E983FB6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6BB16-22B6-BE6E-D759-DA7B2730FF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200" dirty="0"/>
              <a:t>Route traffic to the updated version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2ACE2E-E5BC-576A-5A13-F23825EE3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963" y="4017336"/>
            <a:ext cx="640080" cy="640080"/>
            <a:chOff x="583096" y="4661439"/>
            <a:chExt cx="640080" cy="640080"/>
          </a:xfrm>
        </p:grpSpPr>
        <p:sp>
          <p:nvSpPr>
            <p:cNvPr id="41" name="Oval 40" descr="icon of a finger pushing a button">
              <a:extLst>
                <a:ext uri="{FF2B5EF4-FFF2-40B4-BE49-F238E27FC236}">
                  <a16:creationId xmlns:a16="http://schemas.microsoft.com/office/drawing/2014/main" id="{91A08E1E-DE3F-AF1F-4004-D42CC0A14692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3" title="Icon of a cloud">
              <a:extLst>
                <a:ext uri="{FF2B5EF4-FFF2-40B4-BE49-F238E27FC236}">
                  <a16:creationId xmlns:a16="http://schemas.microsoft.com/office/drawing/2014/main" id="{CF3034B3-6DA2-910D-B757-323B28AC09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2459E0-C279-33C2-F16A-5259B7B815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200" dirty="0"/>
              <a:t>Test the updated version after routing traffic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AB97C7-EF45-D75E-FA59-D440C0A95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4876716"/>
            <a:ext cx="640080" cy="640080"/>
            <a:chOff x="581787" y="-995923"/>
            <a:chExt cx="769327" cy="769327"/>
          </a:xfrm>
        </p:grpSpPr>
        <p:sp>
          <p:nvSpPr>
            <p:cNvPr id="44" name="Oval 43" descr="icon of a finger pushing a button">
              <a:extLst>
                <a:ext uri="{FF2B5EF4-FFF2-40B4-BE49-F238E27FC236}">
                  <a16:creationId xmlns:a16="http://schemas.microsoft.com/office/drawing/2014/main" id="{77445E71-0DB1-9DF2-6CEF-35AD1145B9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787" y="-995923"/>
              <a:ext cx="769327" cy="769327"/>
            </a:xfrm>
            <a:prstGeom prst="ellipse">
              <a:avLst/>
            </a:prstGeom>
            <a:solidFill>
              <a:srgbClr val="2A446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people_4" title="Icon of a person">
              <a:extLst>
                <a:ext uri="{FF2B5EF4-FFF2-40B4-BE49-F238E27FC236}">
                  <a16:creationId xmlns:a16="http://schemas.microsoft.com/office/drawing/2014/main" id="{21E8D3EC-80FC-98DC-26A0-1174427A95F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870" y="-794140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C4B6E4-C4D0-253D-5E11-78F3FA975D3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200" dirty="0"/>
              <a:t>If there’s a failure, run steps to restore to the last known good version</a:t>
            </a:r>
          </a:p>
        </p:txBody>
      </p:sp>
    </p:spTree>
    <p:extLst>
      <p:ext uri="{BB962C8B-B14F-4D97-AF65-F5344CB8AC3E}">
        <p14:creationId xmlns:p14="http://schemas.microsoft.com/office/powerpoint/2010/main" val="4702636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lifecycle hooks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7D09BB-1057-B609-6BEE-60DE69D88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1454328"/>
            <a:ext cx="640080" cy="640080"/>
            <a:chOff x="581787" y="1338617"/>
            <a:chExt cx="769327" cy="769327"/>
          </a:xfrm>
        </p:grpSpPr>
        <p:sp>
          <p:nvSpPr>
            <p:cNvPr id="14" name="Oval 13" descr="icon of a finger pushing a button">
              <a:extLst>
                <a:ext uri="{FF2B5EF4-FFF2-40B4-BE49-F238E27FC236}">
                  <a16:creationId xmlns:a16="http://schemas.microsoft.com/office/drawing/2014/main" id="{FEFA6F98-AD2A-4AF0-EE77-F85914843F52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Database_EFC7" title="Icon of a cylinder">
              <a:extLst>
                <a:ext uri="{FF2B5EF4-FFF2-40B4-BE49-F238E27FC236}">
                  <a16:creationId xmlns:a16="http://schemas.microsoft.com/office/drawing/2014/main" id="{E5074DC8-6764-CBA0-7A54-23C3A72B6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35E3D-6C20-1425-5378-84877739BB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 err="1"/>
              <a:t>preDeploy</a:t>
            </a:r>
            <a:r>
              <a:rPr lang="en-US" sz="2200" b="1" dirty="0"/>
              <a:t> – </a:t>
            </a:r>
            <a:r>
              <a:rPr lang="en-US" sz="2200" dirty="0"/>
              <a:t>Used to run steps that initialize resources before application deployment starts.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125B6-A224-F86A-2B5F-522F5E9E7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2309237"/>
            <a:ext cx="640080" cy="640080"/>
            <a:chOff x="4357547" y="1338617"/>
            <a:chExt cx="769327" cy="769327"/>
          </a:xfrm>
        </p:grpSpPr>
        <p:sp>
          <p:nvSpPr>
            <p:cNvPr id="17" name="Oval 16" descr="icon of a finger pushing a button">
              <a:extLst>
                <a:ext uri="{FF2B5EF4-FFF2-40B4-BE49-F238E27FC236}">
                  <a16:creationId xmlns:a16="http://schemas.microsoft.com/office/drawing/2014/main" id="{7B554CC3-BD26-B9D6-00ED-6E7DAC50AD29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 96" title="Icon of a gear with a wrench">
              <a:extLst>
                <a:ext uri="{FF2B5EF4-FFF2-40B4-BE49-F238E27FC236}">
                  <a16:creationId xmlns:a16="http://schemas.microsoft.com/office/drawing/2014/main" id="{99130DF4-BC66-1541-71A3-D10AD92CCA5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ABC7E-BE0C-AEDE-B9E5-74074CE67D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deploy – </a:t>
            </a:r>
            <a:r>
              <a:rPr lang="en-US" sz="2200" dirty="0"/>
              <a:t>Used to run steps that deploy your application.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90D524-E6E2-3B23-6B68-41BF7403D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3157956"/>
            <a:ext cx="640080" cy="640080"/>
            <a:chOff x="8114290" y="1338617"/>
            <a:chExt cx="769327" cy="769327"/>
          </a:xfrm>
        </p:grpSpPr>
        <p:sp>
          <p:nvSpPr>
            <p:cNvPr id="20" name="Oval 19" descr="icon of a finger pushing a button">
              <a:extLst>
                <a:ext uri="{FF2B5EF4-FFF2-40B4-BE49-F238E27FC236}">
                  <a16:creationId xmlns:a16="http://schemas.microsoft.com/office/drawing/2014/main" id="{1886A195-D9A2-A918-06A1-057A17EC74C5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BarChartVertical_E9EC" title="Icon of a vertical bar graph">
              <a:extLst>
                <a:ext uri="{FF2B5EF4-FFF2-40B4-BE49-F238E27FC236}">
                  <a16:creationId xmlns:a16="http://schemas.microsoft.com/office/drawing/2014/main" id="{336815B2-CBD9-FDF9-0235-B55340378D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ADE696-C101-B2B4-3D54-E928A152AA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 err="1"/>
              <a:t>routeTraffic</a:t>
            </a:r>
            <a:r>
              <a:rPr lang="en-US" sz="2200" b="1" dirty="0"/>
              <a:t> – </a:t>
            </a:r>
            <a:r>
              <a:rPr lang="en-US" sz="2200" dirty="0"/>
              <a:t>Used to run steps that serve the traffic to the updated version.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5B6F68-3F1E-C470-DAA1-79A5E4A20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963" y="4017336"/>
            <a:ext cx="640080" cy="640080"/>
            <a:chOff x="583096" y="4661439"/>
            <a:chExt cx="640080" cy="640080"/>
          </a:xfrm>
        </p:grpSpPr>
        <p:sp>
          <p:nvSpPr>
            <p:cNvPr id="23" name="Oval 22" descr="icon of a finger pushing a button">
              <a:extLst>
                <a:ext uri="{FF2B5EF4-FFF2-40B4-BE49-F238E27FC236}">
                  <a16:creationId xmlns:a16="http://schemas.microsoft.com/office/drawing/2014/main" id="{0139C43D-3635-F0B9-C45C-5B0F49A6F7E8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 13" title="Icon of a cloud">
              <a:extLst>
                <a:ext uri="{FF2B5EF4-FFF2-40B4-BE49-F238E27FC236}">
                  <a16:creationId xmlns:a16="http://schemas.microsoft.com/office/drawing/2014/main" id="{C0450C45-1296-713C-E377-21B2187B58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76E64C-4339-3939-8E30-DB26A04119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 err="1"/>
              <a:t>postRouteTraffic</a:t>
            </a:r>
            <a:r>
              <a:rPr lang="en-US" sz="2200" b="1" dirty="0"/>
              <a:t> – </a:t>
            </a:r>
            <a:r>
              <a:rPr lang="en-US" sz="2200" dirty="0">
                <a:solidFill>
                  <a:srgbClr val="171717"/>
                </a:solidFill>
                <a:latin typeface="Segoe UI" panose="020B0502040204020203" pitchFamily="34" charset="0"/>
              </a:rPr>
              <a:t>Used to run the steps after the traffic is routed.</a:t>
            </a:r>
            <a:endParaRPr lang="en-US" sz="2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CAB644-8C7D-23CF-B458-A44953C1C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88963" y="4876716"/>
            <a:ext cx="640080" cy="640080"/>
            <a:chOff x="581787" y="-995923"/>
            <a:chExt cx="769327" cy="769327"/>
          </a:xfrm>
        </p:grpSpPr>
        <p:sp>
          <p:nvSpPr>
            <p:cNvPr id="26" name="Oval 25" descr="icon of a finger pushing a button">
              <a:extLst>
                <a:ext uri="{FF2B5EF4-FFF2-40B4-BE49-F238E27FC236}">
                  <a16:creationId xmlns:a16="http://schemas.microsoft.com/office/drawing/2014/main" id="{273D21B3-C03D-367D-01F1-0FF17A5DFB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81787" y="-995923"/>
              <a:ext cx="769327" cy="769327"/>
            </a:xfrm>
            <a:prstGeom prst="ellipse">
              <a:avLst/>
            </a:prstGeom>
            <a:solidFill>
              <a:srgbClr val="2A446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people_4" title="Icon of a person">
              <a:extLst>
                <a:ext uri="{FF2B5EF4-FFF2-40B4-BE49-F238E27FC236}">
                  <a16:creationId xmlns:a16="http://schemas.microsoft.com/office/drawing/2014/main" id="{0C380D17-FCAE-9173-739D-C3C228F61A7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2870" y="-794140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968DAC-1013-27C3-6CCC-EC03E48272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on: failure or on: success – </a:t>
            </a:r>
            <a:r>
              <a:rPr lang="en-US" sz="2200" dirty="0"/>
              <a:t>Used to run steps for rollback actions or clean-up.</a:t>
            </a:r>
          </a:p>
        </p:txBody>
      </p:sp>
    </p:spTree>
    <p:extLst>
      <p:ext uri="{BB962C8B-B14F-4D97-AF65-F5344CB8AC3E}">
        <p14:creationId xmlns:p14="http://schemas.microsoft.com/office/powerpoint/2010/main" val="9090514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350720" cy="984885"/>
          </a:xfrm>
        </p:spPr>
        <p:txBody>
          <a:bodyPr/>
          <a:lstStyle/>
          <a:p>
            <a:r>
              <a:rPr lang="en-US" dirty="0"/>
              <a:t>Explore deployment jobs strategies – </a:t>
            </a:r>
            <a:r>
              <a:rPr lang="en-US" dirty="0" err="1"/>
              <a:t>RunOnce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242DE-256B-03F2-66C1-2341679BDC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986784"/>
            <a:ext cx="3172811" cy="361945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sz="2200" b="1" dirty="0" err="1">
                <a:cs typeface="+mn-cs"/>
              </a:rPr>
              <a:t>runOnce</a:t>
            </a:r>
            <a:r>
              <a:rPr lang="en-US" sz="2200" dirty="0"/>
              <a:t> is the simplest deployment strategy wherein all the lifecycle hooks are executed:</a:t>
            </a:r>
          </a:p>
          <a:p>
            <a:pPr marL="339725">
              <a:spcAft>
                <a:spcPts val="0"/>
              </a:spcAft>
            </a:pPr>
            <a:r>
              <a:rPr lang="en-US" dirty="0" err="1"/>
              <a:t>preDeploy</a:t>
            </a:r>
            <a:endParaRPr lang="en-US" dirty="0"/>
          </a:p>
          <a:p>
            <a:pPr marL="339725">
              <a:spcAft>
                <a:spcPts val="0"/>
              </a:spcAft>
            </a:pPr>
            <a:r>
              <a:rPr lang="en-US" dirty="0"/>
              <a:t>deploy</a:t>
            </a:r>
          </a:p>
          <a:p>
            <a:pPr marL="339725">
              <a:spcAft>
                <a:spcPts val="0"/>
              </a:spcAft>
            </a:pPr>
            <a:r>
              <a:rPr lang="en-US" dirty="0" err="1"/>
              <a:t>routeTraffic</a:t>
            </a:r>
            <a:endParaRPr lang="en-US" dirty="0"/>
          </a:p>
          <a:p>
            <a:pPr marL="339725"/>
            <a:r>
              <a:rPr lang="en-US" dirty="0" err="1"/>
              <a:t>postRouteTraffic</a:t>
            </a:r>
            <a:endParaRPr lang="en-US" dirty="0"/>
          </a:p>
          <a:p>
            <a:pPr marL="0" indent="0">
              <a:buNone/>
            </a:pPr>
            <a:r>
              <a:rPr lang="en-US" sz="2200" dirty="0"/>
              <a:t>Then, either </a:t>
            </a:r>
            <a:r>
              <a:rPr lang="en-US" sz="2200" b="1" dirty="0">
                <a:cs typeface="+mn-cs"/>
              </a:rPr>
              <a:t>on: success </a:t>
            </a:r>
            <a:r>
              <a:rPr lang="en-US" sz="2200" dirty="0"/>
              <a:t>or </a:t>
            </a:r>
            <a:r>
              <a:rPr lang="en-US" sz="2200" b="1" dirty="0">
                <a:cs typeface="+mn-cs"/>
              </a:rPr>
              <a:t>on: failure </a:t>
            </a:r>
            <a:r>
              <a:rPr lang="en-US" sz="2200" dirty="0"/>
              <a:t>is executed.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E6F934-08BB-C5E5-8E84-2ADA40F78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5B5A15-5838-B2AF-DE56-DFE7EA65BF45}"/>
              </a:ext>
            </a:extLst>
          </p:cNvPr>
          <p:cNvSpPr txBox="1"/>
          <p:nvPr/>
        </p:nvSpPr>
        <p:spPr>
          <a:xfrm>
            <a:off x="6132947" y="0"/>
            <a:ext cx="6132944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strategy:</a:t>
            </a:r>
            <a:endParaRPr lang="en-US" sz="16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runOnce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preDeploy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 # See pool schema.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	- script: 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[ script | bash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pwsh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powershell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| checkout | task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templateReference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]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deploy: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pool: 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[ server | pool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routeTraffic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postRouteTraffic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on: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failure: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	  pool: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success: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	  pool: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1780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350720" cy="984885"/>
          </a:xfrm>
        </p:spPr>
        <p:txBody>
          <a:bodyPr/>
          <a:lstStyle/>
          <a:p>
            <a:r>
              <a:rPr lang="en-US" dirty="0"/>
              <a:t>Explore deployment jobs strategies – Rolling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3B81E-3536-3A7A-AFA6-E2A0B19E4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913659"/>
            <a:ext cx="4755263" cy="3539430"/>
          </a:xfrm>
        </p:spPr>
        <p:txBody>
          <a:bodyPr/>
          <a:lstStyle/>
          <a:p>
            <a:pPr marL="290513" indent="-290513">
              <a:spcAft>
                <a:spcPts val="800"/>
              </a:spcAft>
            </a:pPr>
            <a:r>
              <a:rPr lang="en-US" sz="2200" dirty="0"/>
              <a:t>A rolling deployment replaces instances of the previous version of an application with instances of the new version.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It can be configured by specifying the keyword rolling: under the strategy: node.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362357-4D06-E119-CA70-06D72258B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A9D3D4-C038-61F4-C4AB-5B7F177453FD}"/>
              </a:ext>
            </a:extLst>
          </p:cNvPr>
          <p:cNvSpPr txBox="1"/>
          <p:nvPr/>
        </p:nvSpPr>
        <p:spPr>
          <a:xfrm>
            <a:off x="6253020" y="821052"/>
            <a:ext cx="5735203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strategy:</a:t>
            </a:r>
            <a:endParaRPr lang="en-US" sz="16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rolling:</a:t>
            </a:r>
            <a:endParaRPr lang="en-US" sz="16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maxParallel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7200"/>
                </a:solidFill>
                <a:latin typeface="Consolas" panose="020B0609020204030204" pitchFamily="49" charset="0"/>
              </a:rPr>
              <a:t>[ number or percentage as x% ]</a:t>
            </a:r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preDeploy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	steps: 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[ script | bash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pwsh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powershell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| checkout | task | </a:t>
            </a:r>
            <a:r>
              <a:rPr lang="en-US" sz="1400" dirty="0" err="1">
                <a:solidFill>
                  <a:srgbClr val="007200"/>
                </a:solidFill>
                <a:latin typeface="Consolas" panose="020B0609020204030204" pitchFamily="49" charset="0"/>
              </a:rPr>
              <a:t>templateReference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]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deploy: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routeTraffic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451A5"/>
                </a:solidFill>
                <a:latin typeface="Consolas" panose="020B0609020204030204" pitchFamily="49" charset="0"/>
              </a:rPr>
              <a:t>postRouteTraffic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on: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failure: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	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success: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steps:</a:t>
            </a:r>
          </a:p>
          <a:p>
            <a:pPr lvl="1"/>
            <a:r>
              <a:rPr lang="en-US" sz="16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endParaRPr lang="en-US" sz="1600" dirty="0">
              <a:solidFill>
                <a:srgbClr val="0451A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51156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B513F-2D0F-41C6-ADDA-C612BBEC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164838" cy="984885"/>
          </a:xfrm>
        </p:spPr>
        <p:txBody>
          <a:bodyPr/>
          <a:lstStyle/>
          <a:p>
            <a:r>
              <a:rPr lang="en-US" dirty="0"/>
              <a:t>Explore deployment jobs strategies – Canary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DADD6-4EAE-78F2-EA63-7B81E34C1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838325"/>
            <a:ext cx="4766661" cy="4083169"/>
          </a:xfrm>
        </p:spPr>
        <p:txBody>
          <a:bodyPr/>
          <a:lstStyle/>
          <a:p>
            <a:pPr marL="290513" indent="-290513">
              <a:spcAft>
                <a:spcPts val="800"/>
              </a:spcAft>
            </a:pPr>
            <a:r>
              <a:rPr lang="en-US" sz="2200" dirty="0"/>
              <a:t>Advanced deployment strategy that helps mitigate the risk involved in rolling out new versions of applications.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Roll out the changes to</a:t>
            </a:r>
            <a:br>
              <a:rPr lang="en-US" sz="2200" dirty="0"/>
            </a:br>
            <a:r>
              <a:rPr lang="en-US" sz="2200" dirty="0"/>
              <a:t>a small subset of servers first.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Release it to more servers in your infrastructure and route more traffic to it.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8461B2A-2580-54EA-C42E-C3DF6DB3B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0"/>
            <a:ext cx="0" cy="6858000"/>
          </a:xfrm>
          <a:prstGeom prst="line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29EFA1-5C56-5D75-43DD-E8D2C1A49516}"/>
              </a:ext>
            </a:extLst>
          </p:cNvPr>
          <p:cNvSpPr txBox="1"/>
          <p:nvPr/>
        </p:nvSpPr>
        <p:spPr>
          <a:xfrm>
            <a:off x="6096000" y="333137"/>
            <a:ext cx="5962650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strategy:</a:t>
            </a:r>
            <a:endParaRPr lang="en-US" sz="14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canary:</a:t>
            </a:r>
            <a:endParaRPr lang="en-US" sz="1400" dirty="0">
              <a:solidFill>
                <a:srgbClr val="0072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increments: 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[ number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451A5"/>
                </a:solidFill>
                <a:latin typeface="Consolas" panose="020B0609020204030204" pitchFamily="49" charset="0"/>
              </a:rPr>
              <a:t>preDeploy</a:t>
            </a:r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 # See pool schema.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	- script: </a:t>
            </a:r>
            <a:r>
              <a:rPr lang="en-US" sz="1200" dirty="0">
                <a:solidFill>
                  <a:srgbClr val="007200"/>
                </a:solidFill>
                <a:latin typeface="Consolas" panose="020B0609020204030204" pitchFamily="49" charset="0"/>
              </a:rPr>
              <a:t>[ script | bash | </a:t>
            </a:r>
            <a:r>
              <a:rPr lang="en-US" sz="1200" dirty="0" err="1">
                <a:solidFill>
                  <a:srgbClr val="007200"/>
                </a:solidFill>
                <a:latin typeface="Consolas" panose="020B0609020204030204" pitchFamily="49" charset="0"/>
              </a:rPr>
              <a:t>pwsh</a:t>
            </a:r>
            <a:r>
              <a:rPr lang="en-US" sz="1200" dirty="0">
                <a:solidFill>
                  <a:srgbClr val="007200"/>
                </a:solidFill>
                <a:latin typeface="Consolas" panose="020B0609020204030204" pitchFamily="49" charset="0"/>
              </a:rPr>
              <a:t> | </a:t>
            </a:r>
            <a:r>
              <a:rPr lang="en-US" sz="1200" dirty="0" err="1">
                <a:solidFill>
                  <a:srgbClr val="007200"/>
                </a:solidFill>
                <a:latin typeface="Consolas" panose="020B0609020204030204" pitchFamily="49" charset="0"/>
              </a:rPr>
              <a:t>powershell</a:t>
            </a:r>
            <a:r>
              <a:rPr lang="en-US" sz="1200" dirty="0">
                <a:solidFill>
                  <a:srgbClr val="007200"/>
                </a:solidFill>
                <a:latin typeface="Consolas" panose="020B0609020204030204" pitchFamily="49" charset="0"/>
              </a:rPr>
              <a:t> | checkout | task | </a:t>
            </a:r>
            <a:r>
              <a:rPr lang="en-US" sz="1200" dirty="0" err="1">
                <a:solidFill>
                  <a:srgbClr val="007200"/>
                </a:solidFill>
                <a:latin typeface="Consolas" panose="020B0609020204030204" pitchFamily="49" charset="0"/>
              </a:rPr>
              <a:t>templateReference</a:t>
            </a:r>
            <a:r>
              <a:rPr lang="en-US" sz="1200" dirty="0">
                <a:solidFill>
                  <a:srgbClr val="007200"/>
                </a:solidFill>
                <a:latin typeface="Consolas" panose="020B0609020204030204" pitchFamily="49" charset="0"/>
              </a:rPr>
              <a:t> ]</a:t>
            </a:r>
          </a:p>
          <a:p>
            <a:pPr lvl="1"/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deploy: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pool: 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[ server | pool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451A5"/>
                </a:solidFill>
                <a:latin typeface="Consolas" panose="020B0609020204030204" pitchFamily="49" charset="0"/>
              </a:rPr>
              <a:t>routeTraffic</a:t>
            </a:r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451A5"/>
                </a:solidFill>
                <a:latin typeface="Consolas" panose="020B0609020204030204" pitchFamily="49" charset="0"/>
              </a:rPr>
              <a:t>postRouteTraffic</a:t>
            </a:r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pool: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. . .</a:t>
            </a:r>
          </a:p>
          <a:p>
            <a:pPr lvl="1"/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on: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failure: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	  pool: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success: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	  pool:</a:t>
            </a:r>
            <a:r>
              <a:rPr lang="en-US" sz="1400" dirty="0">
                <a:solidFill>
                  <a:srgbClr val="007200"/>
                </a:solidFill>
                <a:latin typeface="Consolas" panose="020B0609020204030204" pitchFamily="49" charset="0"/>
              </a:rPr>
              <a:t> [ server | pool ]</a:t>
            </a:r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  steps:</a:t>
            </a:r>
          </a:p>
          <a:p>
            <a:pPr lvl="1"/>
            <a:r>
              <a:rPr lang="en-US" sz="1400" dirty="0">
                <a:solidFill>
                  <a:srgbClr val="0451A5"/>
                </a:solidFill>
                <a:latin typeface="Consolas" panose="020B0609020204030204" pitchFamily="49" charset="0"/>
              </a:rPr>
              <a:t>      . . .</a:t>
            </a:r>
          </a:p>
          <a:p>
            <a:pPr lvl="1"/>
            <a:endParaRPr lang="en-US" sz="1400" dirty="0">
              <a:solidFill>
                <a:srgbClr val="0451A5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812252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06: Automate inspection of health</a:t>
            </a:r>
          </a:p>
        </p:txBody>
      </p:sp>
    </p:spTree>
    <p:extLst>
      <p:ext uri="{BB962C8B-B14F-4D97-AF65-F5344CB8AC3E}">
        <p14:creationId xmlns:p14="http://schemas.microsoft.com/office/powerpoint/2010/main" val="20873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64B5-FD5A-4742-8E6C-8BAB84B8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inspection of health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72B54-24CD-3A34-9836-D62ADA1636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Stay informed about your process and releases: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2076AA46-2344-8F8E-202A-42C245513F23}"/>
              </a:ext>
            </a:extLst>
          </p:cNvPr>
          <p:cNvSpPr>
            <a:spLocks noGrp="1"/>
          </p:cNvSpPr>
          <p:nvPr/>
        </p:nvSpPr>
        <p:spPr>
          <a:xfrm>
            <a:off x="588962" y="2000470"/>
            <a:ext cx="11014075" cy="180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5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0100" marR="0" indent="-2857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US" dirty="0"/>
              <a:t>Release gates</a:t>
            </a:r>
          </a:p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US" dirty="0"/>
              <a:t>Events, subscriptions, and notifications</a:t>
            </a:r>
          </a:p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US" dirty="0"/>
              <a:t>Service hooks</a:t>
            </a:r>
          </a:p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US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15956860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8330249" cy="1231106"/>
          </a:xfrm>
        </p:spPr>
        <p:txBody>
          <a:bodyPr/>
          <a:lstStyle/>
          <a:p>
            <a:r>
              <a:rPr lang="en-US" dirty="0"/>
              <a:t>Module 01: Create a</a:t>
            </a:r>
            <a:br>
              <a:rPr lang="en-US" dirty="0"/>
            </a:br>
            <a:r>
              <a:rPr lang="en-US" dirty="0"/>
              <a:t>release pipeline</a:t>
            </a:r>
          </a:p>
        </p:txBody>
      </p:sp>
    </p:spTree>
    <p:extLst>
      <p:ext uri="{BB962C8B-B14F-4D97-AF65-F5344CB8AC3E}">
        <p14:creationId xmlns:p14="http://schemas.microsoft.com/office/powerpoint/2010/main" val="40490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9930-FCB5-44F2-967C-A091309FD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events and notifications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FCB1B-6525-96F1-F8B1-CD1EA9597A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1374735"/>
          </a:xfrm>
        </p:spPr>
        <p:txBody>
          <a:bodyPr/>
          <a:lstStyle/>
          <a:p>
            <a:pPr marL="290513" indent="-290513">
              <a:spcAft>
                <a:spcPts val="800"/>
              </a:spcAft>
            </a:pPr>
            <a:r>
              <a:rPr lang="en-US" sz="2200" dirty="0"/>
              <a:t>Actions in Azure DevOps trigger events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Users can subscribe to events and get notified receiving an email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Notifications can be managed centrally and personally</a:t>
            </a:r>
          </a:p>
        </p:txBody>
      </p:sp>
    </p:spTree>
    <p:extLst>
      <p:ext uri="{BB962C8B-B14F-4D97-AF65-F5344CB8AC3E}">
        <p14:creationId xmlns:p14="http://schemas.microsoft.com/office/powerpoint/2010/main" val="82561070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F331-5127-46DC-9F55-2F3BE39D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service hooks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3F0CB-387F-D04E-4102-4023BE8CA8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Service hooks enable you to perform tasks on other services when events happen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EA2C38-88E2-D5B8-2CFC-A7C1550A5DAE}"/>
              </a:ext>
            </a:extLst>
          </p:cNvPr>
          <p:cNvSpPr/>
          <p:nvPr/>
        </p:nvSpPr>
        <p:spPr>
          <a:xfrm>
            <a:off x="584199" y="2152039"/>
            <a:ext cx="110116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294"/>
              </a:spcBef>
              <a:spcAft>
                <a:spcPts val="294"/>
              </a:spcAft>
            </a:pPr>
            <a:r>
              <a:rPr lang="en-US" sz="1800" dirty="0">
                <a:latin typeface="+mj-lt"/>
              </a:rPr>
              <a:t>Out of the box integrations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67C81383-8724-663B-F86D-C866C75FB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33446"/>
              </p:ext>
            </p:extLst>
          </p:nvPr>
        </p:nvGraphicFramePr>
        <p:xfrm>
          <a:off x="584200" y="2654739"/>
          <a:ext cx="11011600" cy="269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2320">
                  <a:extLst>
                    <a:ext uri="{9D8B030D-6E8A-4147-A177-3AD203B41FA5}">
                      <a16:colId xmlns:a16="http://schemas.microsoft.com/office/drawing/2014/main" val="2550854077"/>
                    </a:ext>
                  </a:extLst>
                </a:gridCol>
                <a:gridCol w="2202320">
                  <a:extLst>
                    <a:ext uri="{9D8B030D-6E8A-4147-A177-3AD203B41FA5}">
                      <a16:colId xmlns:a16="http://schemas.microsoft.com/office/drawing/2014/main" val="672655531"/>
                    </a:ext>
                  </a:extLst>
                </a:gridCol>
                <a:gridCol w="2202320">
                  <a:extLst>
                    <a:ext uri="{9D8B030D-6E8A-4147-A177-3AD203B41FA5}">
                      <a16:colId xmlns:a16="http://schemas.microsoft.com/office/drawing/2014/main" val="606297320"/>
                    </a:ext>
                  </a:extLst>
                </a:gridCol>
                <a:gridCol w="2202320">
                  <a:extLst>
                    <a:ext uri="{9D8B030D-6E8A-4147-A177-3AD203B41FA5}">
                      <a16:colId xmlns:a16="http://schemas.microsoft.com/office/drawing/2014/main" val="1935943577"/>
                    </a:ext>
                  </a:extLst>
                </a:gridCol>
                <a:gridCol w="2202320">
                  <a:extLst>
                    <a:ext uri="{9D8B030D-6E8A-4147-A177-3AD203B41FA5}">
                      <a16:colId xmlns:a16="http://schemas.microsoft.com/office/drawing/2014/main" val="1787075093"/>
                    </a:ext>
                  </a:extLst>
                </a:gridCol>
              </a:tblGrid>
              <a:tr h="41239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Build and release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Collaborate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Customer support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Plan and track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3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Integrate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C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6824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AppVeyor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Campfire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UserVoice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Trello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Azure Service Bus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35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Bamboo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</a:rPr>
                        <a:t>Flowdock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Zendesk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Azure Storage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773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Jenkins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HipChat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Web Hooks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1398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err="1">
                          <a:solidFill>
                            <a:schemeClr val="tx1"/>
                          </a:solidFill>
                          <a:effectLst/>
                        </a:rPr>
                        <a:t>MyGet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err="1">
                          <a:solidFill>
                            <a:schemeClr val="tx1"/>
                          </a:solidFill>
                          <a:effectLst/>
                        </a:rPr>
                        <a:t>Hubot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Zapier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547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Slack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6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solidFill>
                          <a:schemeClr val="tx1"/>
                        </a:solidFill>
                      </a:endParaRP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74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99778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2A69-485E-4580-96EC-E0D5D668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0752137" cy="492125"/>
          </a:xfrm>
        </p:spPr>
        <p:txBody>
          <a:bodyPr>
            <a:noAutofit/>
          </a:bodyPr>
          <a:lstStyle/>
          <a:p>
            <a:r>
              <a:rPr lang="en-US" dirty="0"/>
              <a:t>Explore how to measure quality of your release process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28A751-FE2A-6061-1050-E729FA309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591310"/>
            <a:ext cx="5365752" cy="268700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21AC8-A82D-4726-B506-AD498D0A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34110" y="1591310"/>
            <a:ext cx="5365752" cy="2687003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 descr="Release Branch Runs default diagram">
            <a:extLst>
              <a:ext uri="{FF2B5EF4-FFF2-40B4-BE49-F238E27FC236}">
                <a16:creationId xmlns:a16="http://schemas.microsoft.com/office/drawing/2014/main" id="{253BB6D9-E7B1-23E1-5C8A-9EA467444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" y="1618638"/>
            <a:ext cx="5175248" cy="2632348"/>
          </a:xfrm>
          <a:prstGeom prst="rect">
            <a:avLst/>
          </a:prstGeom>
        </p:spPr>
      </p:pic>
      <p:pic>
        <p:nvPicPr>
          <p:cNvPr id="19" name="Picture 18" descr="Artifacts and Stages diagram">
            <a:extLst>
              <a:ext uri="{FF2B5EF4-FFF2-40B4-BE49-F238E27FC236}">
                <a16:creationId xmlns:a16="http://schemas.microsoft.com/office/drawing/2014/main" id="{14D214F7-40BE-B02C-55A8-ECB1EA21E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85" y="1996122"/>
            <a:ext cx="5305802" cy="187737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3F98D6-5F5E-1F28-6F32-BC3703E61836}"/>
              </a:ext>
            </a:extLst>
          </p:cNvPr>
          <p:cNvSpPr/>
          <p:nvPr/>
        </p:nvSpPr>
        <p:spPr>
          <a:xfrm>
            <a:off x="627062" y="4703867"/>
            <a:ext cx="3537326" cy="12213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algn="ctr"/>
            <a:r>
              <a:rPr lang="en-US" sz="2200" dirty="0"/>
              <a:t>Visualize your release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94EB95-1380-C378-8E25-6C6FD225607F}"/>
              </a:ext>
            </a:extLst>
          </p:cNvPr>
          <p:cNvSpPr/>
          <p:nvPr/>
        </p:nvSpPr>
        <p:spPr>
          <a:xfrm>
            <a:off x="4323368" y="4701862"/>
            <a:ext cx="3537326" cy="12153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algn="ctr"/>
            <a:r>
              <a:rPr lang="en-US" sz="2200" dirty="0"/>
              <a:t>Symptoms of broken process (every second day, only after rerun, never ending up in last stage)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E908C1-23A2-78F5-F831-6638C0225E01}"/>
              </a:ext>
            </a:extLst>
          </p:cNvPr>
          <p:cNvSpPr/>
          <p:nvPr/>
        </p:nvSpPr>
        <p:spPr>
          <a:xfrm>
            <a:off x="8019674" y="4694528"/>
            <a:ext cx="3537326" cy="12213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noAutofit/>
          </a:bodyPr>
          <a:lstStyle/>
          <a:p>
            <a:pPr algn="ctr"/>
            <a:r>
              <a:rPr lang="en-US" sz="2200"/>
              <a:t>Dashboard widgets</a:t>
            </a:r>
          </a:p>
        </p:txBody>
      </p:sp>
    </p:spTree>
    <p:extLst>
      <p:ext uri="{BB962C8B-B14F-4D97-AF65-F5344CB8AC3E}">
        <p14:creationId xmlns:p14="http://schemas.microsoft.com/office/powerpoint/2010/main" val="41839422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5FEC-C953-4EFB-AACF-30C6B500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release notes and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14631-0030-B725-B666-478A4CE157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328990" cy="677108"/>
          </a:xfrm>
        </p:spPr>
        <p:txBody>
          <a:bodyPr/>
          <a:lstStyle/>
          <a:p>
            <a:r>
              <a:rPr lang="en-IN" dirty="0"/>
              <a:t>Technical or Functional Documentation?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8E137-6DF3-037B-09FB-6FFDDE8B45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479464"/>
            <a:ext cx="3327593" cy="240065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Where to store Documentation:</a:t>
            </a:r>
          </a:p>
          <a:p>
            <a:pPr marL="342900"/>
            <a:r>
              <a:rPr lang="en-US" dirty="0"/>
              <a:t>Document Store</a:t>
            </a:r>
          </a:p>
          <a:p>
            <a:pPr marL="342900"/>
            <a:r>
              <a:rPr lang="en-US" dirty="0"/>
              <a:t>Wiki</a:t>
            </a:r>
          </a:p>
          <a:p>
            <a:pPr marL="342900"/>
            <a:r>
              <a:rPr lang="en-US" dirty="0"/>
              <a:t>In the code base</a:t>
            </a:r>
          </a:p>
          <a:p>
            <a:pPr marL="342900"/>
            <a:r>
              <a:rPr lang="en-US" dirty="0"/>
              <a:t>In a Work Item</a:t>
            </a:r>
          </a:p>
        </p:txBody>
      </p:sp>
      <p:pic>
        <p:nvPicPr>
          <p:cNvPr id="7173" name="Picture 5" descr="344 Shopping cart should be personalized webpage">
            <a:extLst>
              <a:ext uri="{FF2B5EF4-FFF2-40B4-BE49-F238E27FC236}">
                <a16:creationId xmlns:a16="http://schemas.microsoft.com/office/drawing/2014/main" id="{BC2ACFDA-C58C-9131-EBB0-C1F076A6655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" t="-11323" r="-233" b="-11323"/>
          <a:stretch/>
        </p:blipFill>
        <p:spPr bwMode="auto">
          <a:xfrm>
            <a:off x="4064000" y="1591309"/>
            <a:ext cx="7535862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33922522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C779-31D5-4944-BD45-2CDBBEEE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2487" cy="984885"/>
          </a:xfrm>
        </p:spPr>
        <p:txBody>
          <a:bodyPr/>
          <a:lstStyle/>
          <a:p>
            <a:r>
              <a:rPr lang="en-US" dirty="0"/>
              <a:t>Examine considerations for choosing release </a:t>
            </a:r>
            <a:br>
              <a:rPr lang="en-US" dirty="0"/>
            </a:br>
            <a:r>
              <a:rPr lang="en-US" dirty="0"/>
              <a:t>management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44A6B-6EB3-BA1B-1CA1-21BFC63E8F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779361"/>
            <a:ext cx="11014075" cy="2929007"/>
          </a:xfrm>
        </p:spPr>
        <p:txBody>
          <a:bodyPr/>
          <a:lstStyle/>
          <a:p>
            <a:pPr marL="290513" indent="-290513">
              <a:spcAft>
                <a:spcPts val="800"/>
              </a:spcAft>
            </a:pPr>
            <a:r>
              <a:rPr lang="en-US" sz="2200" dirty="0"/>
              <a:t>Artifacts and artifact source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Triggers and schedules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Approvals and gates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Stages 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Build and release tasks</a:t>
            </a:r>
          </a:p>
          <a:p>
            <a:pPr marL="290513" indent="-290513">
              <a:spcAft>
                <a:spcPts val="800"/>
              </a:spcAft>
            </a:pPr>
            <a:r>
              <a:rPr lang="en-US" sz="2200" dirty="0"/>
              <a:t>Traceability, auditability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836280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9BF1-DFBD-478C-ACA3-333D99FC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common release management tools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C1BF17-E86E-EB62-7459-60EEA1256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1489365"/>
            <a:ext cx="11011601" cy="678131"/>
            <a:chOff x="588261" y="1489365"/>
            <a:chExt cx="11011601" cy="67813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A1111E8-9549-300E-8A0E-6C1C7E833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1489365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GitHub Actions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8C2EAB-22A3-F6D2-8A92-E8ECED7737E8}"/>
                </a:ext>
              </a:extLst>
            </p:cNvPr>
            <p:cNvGrpSpPr/>
            <p:nvPr/>
          </p:nvGrpSpPr>
          <p:grpSpPr>
            <a:xfrm>
              <a:off x="9280218" y="1545072"/>
              <a:ext cx="2059422" cy="571032"/>
              <a:chOff x="9709797" y="2377761"/>
              <a:chExt cx="2108988" cy="58477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071EB0-D0FD-1C72-3D2D-005851EF5403}"/>
                  </a:ext>
                </a:extLst>
              </p:cNvPr>
              <p:cNvSpPr txBox="1"/>
              <p:nvPr/>
            </p:nvSpPr>
            <p:spPr>
              <a:xfrm>
                <a:off x="10411076" y="2377761"/>
                <a:ext cx="140770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138" b="1" dirty="0">
                    <a:solidFill>
                      <a:srgbClr val="24292F"/>
                    </a:solidFill>
                    <a:latin typeface="-apple-system"/>
                  </a:rPr>
                  <a:t>GitHub</a:t>
                </a:r>
                <a:endParaRPr lang="en-US" sz="3138" b="1" dirty="0"/>
              </a:p>
            </p:txBody>
          </p:sp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0629AE01-4038-C84D-0CE0-7022B3812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09797" y="2377761"/>
                <a:ext cx="596959" cy="584776"/>
              </a:xfrm>
              <a:prstGeom prst="rect">
                <a:avLst/>
              </a:prstGeom>
            </p:spPr>
          </p:pic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4C08C14-0225-6ACE-FBF7-CA8B42770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2310423"/>
            <a:ext cx="11011601" cy="678131"/>
            <a:chOff x="588261" y="2310423"/>
            <a:chExt cx="11011601" cy="67813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A680E74-8493-70EE-03B9-0D1B7D010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2310423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 Pipelines</a:t>
              </a:r>
            </a:p>
          </p:txBody>
        </p:sp>
        <p:pic>
          <p:nvPicPr>
            <p:cNvPr id="26" name="Picture 25" descr="Azure Pipelines logo&#10;">
              <a:extLst>
                <a:ext uri="{FF2B5EF4-FFF2-40B4-BE49-F238E27FC236}">
                  <a16:creationId xmlns:a16="http://schemas.microsoft.com/office/drawing/2014/main" id="{096461F8-C79B-EB21-C739-A9D898545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05604" y="2351771"/>
              <a:ext cx="1034036" cy="595434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08F7BA-3CC2-9A0E-6E0F-8E2407A9D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3131481"/>
            <a:ext cx="11011601" cy="678131"/>
            <a:chOff x="588261" y="3131481"/>
            <a:chExt cx="11011601" cy="67813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B8CAC9D-52CE-4E38-ED81-B3D0064C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3131481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Jenkins</a:t>
              </a:r>
            </a:p>
          </p:txBody>
        </p:sp>
        <p:pic>
          <p:nvPicPr>
            <p:cNvPr id="14" name="Picture 2" descr="Jenkins Logo ">
              <a:extLst>
                <a:ext uri="{FF2B5EF4-FFF2-40B4-BE49-F238E27FC236}">
                  <a16:creationId xmlns:a16="http://schemas.microsoft.com/office/drawing/2014/main" id="{909558C8-248D-01EE-312B-862658E023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98310" y="3202038"/>
              <a:ext cx="1641330" cy="537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6624DF-E01C-E320-9ABF-B3634A293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3952539"/>
            <a:ext cx="11011601" cy="678131"/>
            <a:chOff x="588261" y="3952539"/>
            <a:chExt cx="11011601" cy="67813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40FA1F-1315-63A1-5C23-069B5C11D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3952539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Circle CI </a:t>
              </a:r>
            </a:p>
          </p:txBody>
        </p:sp>
        <p:pic>
          <p:nvPicPr>
            <p:cNvPr id="23" name="Picture 4" descr="Circle CI logo">
              <a:extLst>
                <a:ext uri="{FF2B5EF4-FFF2-40B4-BE49-F238E27FC236}">
                  <a16:creationId xmlns:a16="http://schemas.microsoft.com/office/drawing/2014/main" id="{24A5EFEB-7A38-B108-E114-EC8CAF83C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8060" y="4063298"/>
              <a:ext cx="1611580" cy="456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1DB5996-E317-EE77-AF35-0B4D0D45E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4773597"/>
            <a:ext cx="11011601" cy="678131"/>
            <a:chOff x="588261" y="4773597"/>
            <a:chExt cx="11011601" cy="67813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34BEFA-B3FE-C032-0C1B-BE74C644A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4773597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GitLab Pipelines</a:t>
              </a:r>
            </a:p>
          </p:txBody>
        </p:sp>
        <p:pic>
          <p:nvPicPr>
            <p:cNvPr id="29" name="Picture 28" descr="Gitlab logo">
              <a:extLst>
                <a:ext uri="{FF2B5EF4-FFF2-40B4-BE49-F238E27FC236}">
                  <a16:creationId xmlns:a16="http://schemas.microsoft.com/office/drawing/2014/main" id="{824F40CA-34F6-B626-17C5-E26E33E7E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160" t="16877" r="9160" b="16877"/>
            <a:stretch/>
          </p:blipFill>
          <p:spPr>
            <a:xfrm>
              <a:off x="9788864" y="4834931"/>
              <a:ext cx="1550776" cy="555462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5028D6-4673-F962-7D45-8D58800F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1" y="5594653"/>
            <a:ext cx="11011601" cy="678131"/>
            <a:chOff x="588261" y="5594653"/>
            <a:chExt cx="11011601" cy="67813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6CA263-49C3-B7B6-F31C-BCDCD907D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261" y="5594653"/>
              <a:ext cx="11011601" cy="678131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rgbClr val="C73ECC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2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Atlassian Bamboo</a:t>
              </a:r>
            </a:p>
          </p:txBody>
        </p:sp>
        <p:pic>
          <p:nvPicPr>
            <p:cNvPr id="33" name="Picture 10" descr="Atlassian Bamboo logo">
              <a:extLst>
                <a:ext uri="{FF2B5EF4-FFF2-40B4-BE49-F238E27FC236}">
                  <a16:creationId xmlns:a16="http://schemas.microsoft.com/office/drawing/2014/main" id="{E5167CA4-F57D-CBD1-7252-2F763C79C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7568" y="5776699"/>
              <a:ext cx="1742072" cy="31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03845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</a:t>
            </a:r>
          </a:p>
        </p:txBody>
      </p:sp>
    </p:spTree>
    <p:extLst>
      <p:ext uri="{BB962C8B-B14F-4D97-AF65-F5344CB8AC3E}">
        <p14:creationId xmlns:p14="http://schemas.microsoft.com/office/powerpoint/2010/main" val="30099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Configuring pipelines as code with YAML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94E2DB1-4540-5BF6-E20A-7C0FEEC711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lIns="0" tIns="0" rIns="0" bIns="0"/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Azure DevOps also provides default templates for popular project types, as well as a YAML designer to simplify the process of defining build and release tasks.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BA023D85-2457-473C-4769-7BB5178799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IN" sz="2200" dirty="0"/>
              <a:t>Objectives: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3535CF6-3CFF-632D-7D8B-96C95BE8B1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lIns="0" tIns="0" rIns="0" bIns="0"/>
          <a:lstStyle/>
          <a:p>
            <a:pPr marL="228600" indent="-228600">
              <a:spcAft>
                <a:spcPts val="0"/>
              </a:spcAft>
            </a:pPr>
            <a:r>
              <a:rPr lang="en-IN" dirty="0"/>
              <a:t>Configure CI/CD pipelines as code with YAML in Azure DevOps</a:t>
            </a:r>
          </a:p>
        </p:txBody>
      </p:sp>
      <p:sp>
        <p:nvSpPr>
          <p:cNvPr id="2" name="Text Placeholder 43">
            <a:extLst>
              <a:ext uri="{FF2B5EF4-FFF2-40B4-BE49-F238E27FC236}">
                <a16:creationId xmlns:a16="http://schemas.microsoft.com/office/drawing/2014/main" id="{7E824736-0F3E-FC6E-9DDF-9E04BB6F930D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3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27B55D57-7AE0-8392-C47F-6D4954121F64}"/>
              </a:ext>
            </a:extLst>
          </p:cNvPr>
          <p:cNvGraphicFramePr>
            <a:graphicFrameLocks/>
          </p:cNvGraphicFramePr>
          <p:nvPr/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0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Controlling deployments using Release Gates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B03486-8C25-B171-EF4C-F7DB90ECC45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800"/>
              </a:spcAft>
            </a:pPr>
            <a:r>
              <a:rPr lang="en-IN" sz="2200" dirty="0"/>
              <a:t>Lab overview: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n-lt"/>
              </a:rPr>
              <a:t>This lab covers the configuration of the deployment gates and details how to use them to control execution of Azure pipelines.</a:t>
            </a:r>
          </a:p>
          <a:p>
            <a:endParaRPr lang="en-IN" dirty="0"/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9C46AD15-F1EA-F45E-7F26-7E331BED53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sz="2200" dirty="0"/>
              <a:t>Objectives: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368D8CED-F4FA-5495-C17B-8014F9ACA1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403929"/>
            <a:ext cx="5361973" cy="726353"/>
          </a:xfrm>
        </p:spPr>
        <p:txBody>
          <a:bodyPr/>
          <a:lstStyle/>
          <a:p>
            <a:pPr marL="231775" indent="-231775">
              <a:tabLst>
                <a:tab pos="1320800" algn="l"/>
              </a:tabLst>
            </a:pPr>
            <a:r>
              <a:rPr lang="en-US" sz="1800" dirty="0"/>
              <a:t>Configure release pipelines</a:t>
            </a:r>
          </a:p>
          <a:p>
            <a:pPr marL="231775" indent="-231775">
              <a:tabLst>
                <a:tab pos="1320800" algn="l"/>
              </a:tabLst>
            </a:pPr>
            <a:r>
              <a:rPr lang="en-US" sz="1800" dirty="0"/>
              <a:t>Configure release gates</a:t>
            </a:r>
          </a:p>
          <a:p>
            <a:pPr marL="231775" indent="-231775">
              <a:tabLst>
                <a:tab pos="1320800" algn="l"/>
              </a:tabLst>
            </a:pPr>
            <a:r>
              <a:rPr lang="en-US" sz="1800" dirty="0"/>
              <a:t>Test release gates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13CAA4-CB91-BB05-CB4B-F9189FFA0517}"/>
              </a:ext>
            </a:extLst>
          </p:cNvPr>
          <p:cNvSpPr>
            <a:spLocks/>
          </p:cNvSpPr>
          <p:nvPr/>
        </p:nvSpPr>
        <p:spPr bwMode="auto">
          <a:xfrm>
            <a:off x="4358229" y="3882975"/>
            <a:ext cx="7244808" cy="2390139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r>
              <a:rPr lang="en-IN" sz="2200" dirty="0">
                <a:solidFill>
                  <a:schemeClr val="tx1"/>
                </a:solidFill>
                <a:latin typeface="+mj-lt"/>
              </a:rPr>
              <a:t>Duration:</a:t>
            </a:r>
          </a:p>
        </p:txBody>
      </p:sp>
      <p:graphicFrame>
        <p:nvGraphicFramePr>
          <p:cNvPr id="7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D10BDF3A-143D-30CA-82EB-291219C22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516190"/>
              </p:ext>
            </p:extLst>
          </p:nvPr>
        </p:nvGraphicFramePr>
        <p:xfrm>
          <a:off x="5891206" y="4124698"/>
          <a:ext cx="2293890" cy="201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FCD909EC-423A-A598-8613-D34C7F441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610827"/>
              </p:ext>
            </p:extLst>
          </p:nvPr>
        </p:nvGraphicFramePr>
        <p:xfrm>
          <a:off x="7980633" y="4124698"/>
          <a:ext cx="3890788" cy="201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2023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Setting up and running functional tests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B4AAD01-C570-9CC8-11A1-72D15A35409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Lab overview: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800" dirty="0"/>
              <a:t>In this lab, you will learn how to execute Selenium test cases on a C# web application, as part of the Azure DevOps Release pipeline.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65854B7-38A6-5D3C-A65F-68ED155026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338554"/>
          </a:xfrm>
        </p:spPr>
        <p:txBody>
          <a:bodyPr/>
          <a:lstStyle/>
          <a:p>
            <a:r>
              <a:rPr lang="en-US" sz="2200" dirty="0"/>
              <a:t>Objectives: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FECB6D1-7E89-948F-568C-B2A4CD4EBF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2860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Configure a self-hosted Azure DevOps agent</a:t>
            </a:r>
          </a:p>
          <a:p>
            <a:pPr marL="22860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Configure release pipeline</a:t>
            </a:r>
          </a:p>
          <a:p>
            <a:pPr marL="22860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Trigger build and release</a:t>
            </a:r>
          </a:p>
          <a:p>
            <a:pPr marL="228600" indent="-2286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Run tests in Chrome and Firefox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155FB0CA-4046-A5E7-EBB3-3C36DFD56B8C}"/>
              </a:ext>
            </a:extLst>
          </p:cNvPr>
          <p:cNvSpPr txBox="1">
            <a:spLocks/>
          </p:cNvSpPr>
          <p:nvPr/>
        </p:nvSpPr>
        <p:spPr>
          <a:xfrm>
            <a:off x="4358230" y="4141738"/>
            <a:ext cx="54572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571390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6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9946" marR="0" indent="-285695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668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225" marR="0" indent="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+mj-lt"/>
              </a:rPr>
              <a:t>Duration:</a:t>
            </a:r>
          </a:p>
        </p:txBody>
      </p:sp>
      <p:graphicFrame>
        <p:nvGraphicFramePr>
          <p:cNvPr id="20" name="!!timer" descr="Pie chart indicating that students have 45 minutes (out of 60 minutes total) to complete the lab.">
            <a:extLst>
              <a:ext uri="{FF2B5EF4-FFF2-40B4-BE49-F238E27FC236}">
                <a16:creationId xmlns:a16="http://schemas.microsoft.com/office/drawing/2014/main" id="{5F491607-21B7-817B-3121-9B78D7B8902F}"/>
              </a:ext>
            </a:extLst>
          </p:cNvPr>
          <p:cNvGraphicFramePr>
            <a:graphicFrameLocks/>
          </p:cNvGraphicFramePr>
          <p:nvPr/>
        </p:nvGraphicFramePr>
        <p:xfrm>
          <a:off x="5602974" y="4380052"/>
          <a:ext cx="2967794" cy="197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38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305EAF-6ACE-EE13-E1CD-DE473A8E1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40979"/>
            <a:ext cx="11011601" cy="473180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602931E-36B8-C863-AF02-2DE90C37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Explore release pipelines</a:t>
            </a:r>
          </a:p>
        </p:txBody>
      </p:sp>
      <p:pic>
        <p:nvPicPr>
          <p:cNvPr id="3" name="Picture 2" descr="Components in a release pipeline diagram">
            <a:extLst>
              <a:ext uri="{FF2B5EF4-FFF2-40B4-BE49-F238E27FC236}">
                <a16:creationId xmlns:a16="http://schemas.microsoft.com/office/drawing/2014/main" id="{8D378EBA-336E-495E-B204-1585B55EF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4" t="1962" r="6844" b="1962"/>
          <a:stretch/>
        </p:blipFill>
        <p:spPr>
          <a:xfrm>
            <a:off x="1451356" y="1563331"/>
            <a:ext cx="9136209" cy="46871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9948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60C79E-7C2C-A32F-5656-481C1CBCC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26039221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5E7768B-8A48-29E4-996C-C33A04462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52609" y="1581150"/>
            <a:ext cx="4553603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963" y="585788"/>
            <a:ext cx="10459141" cy="492125"/>
          </a:xfrm>
        </p:spPr>
        <p:txBody>
          <a:bodyPr/>
          <a:lstStyle/>
          <a:p>
            <a:r>
              <a:rPr lang="en-US" dirty="0"/>
              <a:t>Examine considerations for deployment to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0E530-2F8E-B84D-BB73-571A84DC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741730"/>
            <a:ext cx="6105468" cy="3816429"/>
          </a:xfrm>
        </p:spPr>
        <p:txBody>
          <a:bodyPr/>
          <a:lstStyle/>
          <a:p>
            <a:pPr marL="290513" indent="-290513"/>
            <a:r>
              <a:rPr lang="en-US" sz="2200" dirty="0"/>
              <a:t>Do we want/need to deploy every day?</a:t>
            </a:r>
          </a:p>
          <a:p>
            <a:pPr marL="290513" indent="-290513"/>
            <a:r>
              <a:rPr lang="en-US" sz="2200" dirty="0"/>
              <a:t>What is your target environment? </a:t>
            </a:r>
          </a:p>
          <a:p>
            <a:pPr marL="290513" indent="-290513"/>
            <a:r>
              <a:rPr lang="en-US" sz="2200" dirty="0"/>
              <a:t>Is it used by one team or is it used by </a:t>
            </a:r>
            <a:br>
              <a:rPr lang="en-US" sz="2200" dirty="0"/>
            </a:br>
            <a:r>
              <a:rPr lang="en-US" sz="2200" dirty="0"/>
              <a:t>multiple teams?</a:t>
            </a:r>
          </a:p>
          <a:p>
            <a:pPr marL="290513" indent="-290513"/>
            <a:r>
              <a:rPr lang="en-US" sz="2200" dirty="0"/>
              <a:t>Who are the users? Do they want a new version multiple times a day?</a:t>
            </a:r>
          </a:p>
          <a:p>
            <a:pPr marL="290513" indent="-290513"/>
            <a:r>
              <a:rPr lang="en-US" sz="2200" dirty="0"/>
              <a:t>How long does it take to deploy?</a:t>
            </a:r>
          </a:p>
          <a:p>
            <a:pPr marL="290513" indent="-290513"/>
            <a:r>
              <a:rPr lang="en-US" sz="2200" dirty="0"/>
              <a:t>Is there downtime? What happens to performance? Are users impacted?</a:t>
            </a:r>
          </a:p>
        </p:txBody>
      </p:sp>
      <p:pic>
        <p:nvPicPr>
          <p:cNvPr id="19" name="Picture 18" descr="Icon of two people">
            <a:extLst>
              <a:ext uri="{FF2B5EF4-FFF2-40B4-BE49-F238E27FC236}">
                <a16:creationId xmlns:a16="http://schemas.microsoft.com/office/drawing/2014/main" id="{4948ED2B-C4FF-F2A9-6616-EF80ADE9F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4" t="6534" r="6534" b="6534"/>
          <a:stretch/>
        </p:blipFill>
        <p:spPr>
          <a:xfrm>
            <a:off x="7523685" y="1684516"/>
            <a:ext cx="3611450" cy="42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6272-216D-4E29-A336-38ACA4567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build and </a:t>
            </a:r>
            <a:br>
              <a:rPr lang="en-US" dirty="0"/>
            </a:br>
            <a:r>
              <a:rPr lang="en-US" dirty="0"/>
              <a:t>release tasks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BDE45D6-ACCC-3DE7-0FE1-C7F79B1021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5352433" cy="3400931"/>
          </a:xfrm>
        </p:spPr>
        <p:txBody>
          <a:bodyPr/>
          <a:lstStyle/>
          <a:p>
            <a:pPr marL="292100" indent="-292100">
              <a:spcAft>
                <a:spcPts val="1200"/>
              </a:spcAft>
            </a:pPr>
            <a:r>
              <a:rPr lang="en-US" sz="2200" dirty="0"/>
              <a:t>Units of executable code used to perform designated actions in a specified order</a:t>
            </a:r>
          </a:p>
          <a:p>
            <a:pPr marL="292100" indent="-292100">
              <a:spcAft>
                <a:spcPts val="1200"/>
              </a:spcAft>
            </a:pPr>
            <a:r>
              <a:rPr lang="en-US" sz="2200" dirty="0"/>
              <a:t>Tasks building, testing, running utilities, packaging, and deploying</a:t>
            </a:r>
          </a:p>
          <a:p>
            <a:pPr marL="292100" indent="-292100">
              <a:spcAft>
                <a:spcPts val="1200"/>
              </a:spcAft>
            </a:pPr>
            <a:r>
              <a:rPr lang="en-US" sz="2200" dirty="0"/>
              <a:t>Extensible model</a:t>
            </a:r>
          </a:p>
          <a:p>
            <a:pPr marL="292100" indent="-292100">
              <a:spcAft>
                <a:spcPts val="1200"/>
              </a:spcAft>
            </a:pPr>
            <a:r>
              <a:rPr lang="en-US" sz="2200" dirty="0"/>
              <a:t>Community tasks available in marketplace</a:t>
            </a:r>
          </a:p>
        </p:txBody>
      </p:sp>
      <p:pic>
        <p:nvPicPr>
          <p:cNvPr id="1030" name="Picture 6" descr="Add tasks under Utility section screenshot">
            <a:extLst>
              <a:ext uri="{FF2B5EF4-FFF2-40B4-BE49-F238E27FC236}">
                <a16:creationId xmlns:a16="http://schemas.microsoft.com/office/drawing/2014/main" id="{AA013AA4-700F-A960-D2BD-8BACEF719ED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7"/>
            <a:ext cx="6096000" cy="6857027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27367140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604B-E8CE-4A1C-B0C9-169DA5C3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custom build and release tasks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02C723-963F-1416-D33A-E7BB441D09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7" y="1581150"/>
            <a:ext cx="4239503" cy="3970318"/>
          </a:xfrm>
        </p:spPr>
        <p:txBody>
          <a:bodyPr/>
          <a:lstStyle/>
          <a:p>
            <a:pPr marL="290513" indent="-290513">
              <a:spcAft>
                <a:spcPts val="1200"/>
              </a:spcAft>
            </a:pPr>
            <a:r>
              <a:rPr lang="en-IN" sz="2200" dirty="0"/>
              <a:t>Private or public accessible</a:t>
            </a:r>
          </a:p>
          <a:p>
            <a:pPr marL="290513" indent="-290513">
              <a:spcAft>
                <a:spcPts val="1200"/>
              </a:spcAft>
            </a:pPr>
            <a:r>
              <a:rPr lang="en-US" sz="2200" dirty="0"/>
              <a:t>Access to variables that are otherwise not accessible</a:t>
            </a:r>
          </a:p>
          <a:p>
            <a:pPr marL="290513" indent="-290513">
              <a:spcAft>
                <a:spcPts val="1200"/>
              </a:spcAft>
            </a:pPr>
            <a:r>
              <a:rPr lang="en-US" sz="2200" dirty="0"/>
              <a:t>Use and reuse secure endpoint to a target server </a:t>
            </a:r>
          </a:p>
          <a:p>
            <a:pPr marL="290513" indent="-290513">
              <a:spcAft>
                <a:spcPts val="1200"/>
              </a:spcAft>
            </a:pPr>
            <a:r>
              <a:rPr lang="en-US" sz="2200" dirty="0"/>
              <a:t>Safely and efficiently distribute across your whole organization</a:t>
            </a:r>
          </a:p>
          <a:p>
            <a:pPr marL="290513" indent="-290513">
              <a:spcAft>
                <a:spcPts val="1200"/>
              </a:spcAft>
            </a:pPr>
            <a:r>
              <a:rPr lang="en-US" sz="2200" dirty="0"/>
              <a:t>Users do not see implementation details</a:t>
            </a:r>
          </a:p>
        </p:txBody>
      </p:sp>
      <p:pic>
        <p:nvPicPr>
          <p:cNvPr id="2053" name="Picture 5" descr="Screenshot of Azure DevOps tab window">
            <a:extLst>
              <a:ext uri="{FF2B5EF4-FFF2-40B4-BE49-F238E27FC236}">
                <a16:creationId xmlns:a16="http://schemas.microsoft.com/office/drawing/2014/main" id="{C8C9A6CD-6569-5CEF-9FD7-92C906E21446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0" r="-5230"/>
          <a:stretch/>
        </p:blipFill>
        <p:spPr bwMode="auto">
          <a:xfrm>
            <a:off x="5195944" y="1581150"/>
            <a:ext cx="6403917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16427662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AB8AC-BB22-4966-A16F-13242ECC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release jobs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59C88D-2C4C-5B5E-0539-7FCA6D432C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81150"/>
            <a:ext cx="4512736" cy="3949799"/>
          </a:xfrm>
        </p:spPr>
        <p:txBody>
          <a:bodyPr/>
          <a:lstStyle/>
          <a:p>
            <a:pPr marL="290513" indent="-290513"/>
            <a:r>
              <a:rPr lang="en-US" sz="2200" dirty="0"/>
              <a:t>A job is a series of tasks </a:t>
            </a:r>
            <a:br>
              <a:rPr lang="en-US" sz="2200" dirty="0"/>
            </a:br>
            <a:r>
              <a:rPr lang="en-US" sz="2200" dirty="0"/>
              <a:t>that run sequentially on the same target</a:t>
            </a:r>
          </a:p>
          <a:p>
            <a:pPr marL="290513" indent="-290513"/>
            <a:r>
              <a:rPr lang="en-US" sz="2200" dirty="0">
                <a:latin typeface="+mj-lt"/>
              </a:rPr>
              <a:t>Can be combined in one pipeline to enable multi-platform deployment:</a:t>
            </a:r>
          </a:p>
          <a:p>
            <a:pPr marL="688975" lvl="1" indent="-290513">
              <a:spcBef>
                <a:spcPts val="40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–"/>
              <a:tabLst>
                <a:tab pos="860425" algn="l"/>
              </a:tabLst>
            </a:pPr>
            <a:r>
              <a:rPr lang="en-US" dirty="0"/>
              <a:t>E</a:t>
            </a:r>
            <a:r>
              <a:rPr lang="en-US" sz="1800" dirty="0"/>
              <a:t>.g., deploy .NET backend </a:t>
            </a:r>
            <a:br>
              <a:rPr lang="en-US" sz="1800" dirty="0"/>
            </a:br>
            <a:r>
              <a:rPr lang="en-US" sz="1800" dirty="0"/>
              <a:t>via Windows, iOS app via MacOS and Angular frontend via Linux</a:t>
            </a:r>
            <a:endParaRPr lang="en-US" dirty="0"/>
          </a:p>
          <a:p>
            <a:pPr marL="290513" indent="-290513"/>
            <a:r>
              <a:rPr lang="en-US" sz="2200" dirty="0"/>
              <a:t>Jobs run on the host machine where the agent is installed</a:t>
            </a:r>
          </a:p>
        </p:txBody>
      </p:sp>
      <p:pic>
        <p:nvPicPr>
          <p:cNvPr id="18" name="Picture 5" descr="Screenshot of Task tab from Release Job Picture menu">
            <a:extLst>
              <a:ext uri="{FF2B5EF4-FFF2-40B4-BE49-F238E27FC236}">
                <a16:creationId xmlns:a16="http://schemas.microsoft.com/office/drawing/2014/main" id="{76060A3B-0C13-5CD5-C953-8D80A7E2FE5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54" r="-14854"/>
          <a:stretch/>
        </p:blipFill>
        <p:spPr bwMode="auto">
          <a:xfrm>
            <a:off x="5195944" y="1581150"/>
            <a:ext cx="6403917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</p:pic>
    </p:spTree>
    <p:extLst>
      <p:ext uri="{BB962C8B-B14F-4D97-AF65-F5344CB8AC3E}">
        <p14:creationId xmlns:p14="http://schemas.microsoft.com/office/powerpoint/2010/main" val="362278696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F331-5127-46DC-9F55-2F3BE39D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Understand database deployment task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67C81383-8724-663B-F86D-C866C75FB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814383"/>
              </p:ext>
            </p:extLst>
          </p:nvPr>
        </p:nvGraphicFramePr>
        <p:xfrm>
          <a:off x="588259" y="1828800"/>
          <a:ext cx="10841741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341">
                  <a:extLst>
                    <a:ext uri="{9D8B030D-6E8A-4147-A177-3AD203B41FA5}">
                      <a16:colId xmlns:a16="http://schemas.microsoft.com/office/drawing/2014/main" val="2550854077"/>
                    </a:ext>
                  </a:extLst>
                </a:gridCol>
                <a:gridCol w="4954742">
                  <a:extLst>
                    <a:ext uri="{9D8B030D-6E8A-4147-A177-3AD203B41FA5}">
                      <a16:colId xmlns:a16="http://schemas.microsoft.com/office/drawing/2014/main" val="672655531"/>
                    </a:ext>
                  </a:extLst>
                </a:gridCol>
                <a:gridCol w="3198658">
                  <a:extLst>
                    <a:ext uri="{9D8B030D-6E8A-4147-A177-3AD203B41FA5}">
                      <a16:colId xmlns:a16="http://schemas.microsoft.com/office/drawing/2014/main" val="606297320"/>
                    </a:ext>
                  </a:extLst>
                </a:gridCol>
              </a:tblGrid>
              <a:tr h="41239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Key provisions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Implementation tasks and tools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SQL Server and Azure SQL-specific techniques and tools</a:t>
                      </a:r>
                    </a:p>
                  </a:txBody>
                  <a:tcPr marL="89642" marR="89642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68245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Data separation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Creating database deployment scripts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SQL Server Data Tools (SSDT)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63508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Data preservation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Storing database connection strings securely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SQLPackage.exe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3773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Idempotent operations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Using Azure DevOps tasks or third-party extensions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Azure DevOps Tasks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13982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Versioning and rollback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Configuring dependencies and tools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Azure Command-Line Interface (CLI)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547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Testing and validation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Including database testing tasks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SQL Server Management Studio (SSMS)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2201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Monitoring and alerting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Implementing rollback and recovery mechanisms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tx1"/>
                          </a:solidFill>
                        </a:rPr>
                        <a:t>Entity Framework (EF)</a:t>
                      </a:r>
                    </a:p>
                  </a:txBody>
                  <a:tcPr marL="89642" marR="89642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74525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27378FA-2CDE-2FF2-8261-9DD50F466E82}"/>
              </a:ext>
            </a:extLst>
          </p:cNvPr>
          <p:cNvSpPr/>
          <p:nvPr/>
        </p:nvSpPr>
        <p:spPr>
          <a:xfrm>
            <a:off x="588261" y="1298687"/>
            <a:ext cx="1101160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294"/>
              </a:spcBef>
              <a:spcAft>
                <a:spcPts val="294"/>
              </a:spcAft>
            </a:pPr>
            <a:r>
              <a:rPr lang="en-US" sz="1800" dirty="0">
                <a:latin typeface="+mj-lt"/>
              </a:rPr>
              <a:t>Consider the following for database deployment automation:</a:t>
            </a:r>
          </a:p>
        </p:txBody>
      </p:sp>
    </p:spTree>
    <p:extLst>
      <p:ext uri="{BB962C8B-B14F-4D97-AF65-F5344CB8AC3E}">
        <p14:creationId xmlns:p14="http://schemas.microsoft.com/office/powerpoint/2010/main" val="31556011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rgbClr val="FFFFFF"/>
    </a:lt1>
    <a:dk2>
      <a:srgbClr val="0078D3"/>
    </a:dk2>
    <a:lt2>
      <a:srgbClr val="FFFFFF"/>
    </a:lt2>
    <a:accent1>
      <a:srgbClr val="EBEBEB"/>
    </a:accent1>
    <a:accent2>
      <a:srgbClr val="75757A"/>
    </a:accent2>
    <a:accent3>
      <a:srgbClr val="000041"/>
    </a:accent3>
    <a:accent4>
      <a:srgbClr val="0078D3"/>
    </a:accent4>
    <a:accent5>
      <a:srgbClr val="50E6FF"/>
    </a:accent5>
    <a:accent6>
      <a:srgbClr val="EBEBEB"/>
    </a:accent6>
    <a:hlink>
      <a:srgbClr val="0078D4"/>
    </a:hlink>
    <a:folHlink>
      <a:srgbClr val="0078D4"/>
    </a:folHlink>
  </a:clrScheme>
  <a:fontScheme name="Dynamics 365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rgbClr val="000000"/>
    </a:dk1>
    <a:lt1>
      <a:srgbClr val="FFFFFF"/>
    </a:lt1>
    <a:dk2>
      <a:srgbClr val="0078D3"/>
    </a:dk2>
    <a:lt2>
      <a:srgbClr val="FFFFFF"/>
    </a:lt2>
    <a:accent1>
      <a:srgbClr val="EBEBEB"/>
    </a:accent1>
    <a:accent2>
      <a:srgbClr val="75757A"/>
    </a:accent2>
    <a:accent3>
      <a:srgbClr val="000041"/>
    </a:accent3>
    <a:accent4>
      <a:srgbClr val="0078D3"/>
    </a:accent4>
    <a:accent5>
      <a:srgbClr val="50E6FF"/>
    </a:accent5>
    <a:accent6>
      <a:srgbClr val="EBEBEB"/>
    </a:accent6>
    <a:hlink>
      <a:srgbClr val="0078D4"/>
    </a:hlink>
    <a:folHlink>
      <a:srgbClr val="0078D4"/>
    </a:folHlink>
  </a:clrScheme>
  <a:fontScheme name="Dynamics 365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4CB600D-CBC5-4C6D-89E0-AAC8F3A53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1B91DC-8BFF-4BF5-BBEF-5EFA599C4B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F7DA31-74B4-440A-854C-17C04FE1415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a51c428d-9d60-41bd-8e8b-21795199cb1f"/>
    <ds:schemaRef ds:uri="http://purl.org/dc/dcmitype/"/>
    <ds:schemaRef ds:uri="http://schemas.microsoft.com/sharepoint/v3"/>
    <ds:schemaRef ds:uri="92a942ff-a7ab-46b5-9ede-efd58ff8e61c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3229</Words>
  <Application>Microsoft Office PowerPoint</Application>
  <PresentationFormat>Widescreen</PresentationFormat>
  <Paragraphs>473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adobe-clean</vt:lpstr>
      <vt:lpstr>-apple-system</vt:lpstr>
      <vt:lpstr>Arial</vt:lpstr>
      <vt:lpstr>Consolas</vt:lpstr>
      <vt:lpstr>Segoe UI</vt:lpstr>
      <vt:lpstr>Segoe UI Black</vt:lpstr>
      <vt:lpstr>Segoe UI Semibold</vt:lpstr>
      <vt:lpstr>Wingdings</vt:lpstr>
      <vt:lpstr>1_LIGHT MODE</vt:lpstr>
      <vt:lpstr>AZ-400.00 Learning Path 03: Design and implement a release strategy</vt:lpstr>
      <vt:lpstr>Agenda</vt:lpstr>
      <vt:lpstr>Module 01: Create a release pipeline</vt:lpstr>
      <vt:lpstr>Explore release pipelines</vt:lpstr>
      <vt:lpstr>Examine considerations for deployment to stages</vt:lpstr>
      <vt:lpstr>Explore build and  release tasks</vt:lpstr>
      <vt:lpstr>Explore custom build and release tasks</vt:lpstr>
      <vt:lpstr>Explore release jobs</vt:lpstr>
      <vt:lpstr>Understand database deployment task</vt:lpstr>
      <vt:lpstr>Module 02: Explore release recommendations</vt:lpstr>
      <vt:lpstr>Understand the delivery cadence and three types of triggers</vt:lpstr>
      <vt:lpstr>Explore release approvals</vt:lpstr>
      <vt:lpstr>Use release gates to protect quality</vt:lpstr>
      <vt:lpstr>Module 03: Provision and test environments</vt:lpstr>
      <vt:lpstr>Provision and configure target environments</vt:lpstr>
      <vt:lpstr>Set up and run availability tests</vt:lpstr>
      <vt:lpstr>Explore Azure Load Testing</vt:lpstr>
      <vt:lpstr>Module 04: Manage and modularize tasks and templates</vt:lpstr>
      <vt:lpstr>Examine task groups</vt:lpstr>
      <vt:lpstr>Explore variables in release pipelines</vt:lpstr>
      <vt:lpstr>Understand variable groups</vt:lpstr>
      <vt:lpstr>Module 05: Multi-stage YAML</vt:lpstr>
      <vt:lpstr>Describe Deployment Jobs strategies</vt:lpstr>
      <vt:lpstr>Describe lifecycle hooks</vt:lpstr>
      <vt:lpstr>Explore deployment jobs strategies – RunOnce</vt:lpstr>
      <vt:lpstr>Explore deployment jobs strategies – Rolling</vt:lpstr>
      <vt:lpstr>Explore deployment jobs strategies – Canary</vt:lpstr>
      <vt:lpstr>Module 06: Automate inspection of health</vt:lpstr>
      <vt:lpstr>Automate inspection of health</vt:lpstr>
      <vt:lpstr>Explore events and notifications</vt:lpstr>
      <vt:lpstr>Explore service hooks</vt:lpstr>
      <vt:lpstr>Explore how to measure quality of your release process</vt:lpstr>
      <vt:lpstr>Examine release notes and documentation</vt:lpstr>
      <vt:lpstr>Examine considerations for choosing release  management tools</vt:lpstr>
      <vt:lpstr>Explore common release management tools</vt:lpstr>
      <vt:lpstr>Labs</vt:lpstr>
      <vt:lpstr>Lab: Configuring pipelines as code with YAML</vt:lpstr>
      <vt:lpstr>Lab: Controlling deployments using Release Gates</vt:lpstr>
      <vt:lpstr>Lab: Setting up and running functional tests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2023-08-18T11:44:32Z</dcterms:created>
  <dcterms:modified xsi:type="dcterms:W3CDTF">2025-07-02T05:59:50Z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